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dec Pro ExtraBold" charset="1" panose="00000700000000000000"/>
      <p:regular r:id="rId10"/>
    </p:embeddedFont>
    <p:embeddedFont>
      <p:font typeface="Codec Pro ExtraBold Bold" charset="1" panose="000009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
      <p:font typeface="Open Sauce Bold Italics" charset="1" panose="00000800000000000000"/>
      <p:regular r:id="rId21"/>
    </p:embeddedFont>
    <p:embeddedFont>
      <p:font typeface="Open Sauce Light" charset="1" panose="00000400000000000000"/>
      <p:regular r:id="rId22"/>
    </p:embeddedFont>
    <p:embeddedFont>
      <p:font typeface="Open Sauce Light Italics" charset="1" panose="00000400000000000000"/>
      <p:regular r:id="rId23"/>
    </p:embeddedFont>
    <p:embeddedFont>
      <p:font typeface="Open Sauce Medium" charset="1" panose="00000600000000000000"/>
      <p:regular r:id="rId24"/>
    </p:embeddedFont>
    <p:embeddedFont>
      <p:font typeface="Open Sauce Medium Italics" charset="1" panose="00000600000000000000"/>
      <p:regular r:id="rId25"/>
    </p:embeddedFont>
    <p:embeddedFont>
      <p:font typeface="Open Sauce Semi-Bold" charset="1" panose="00000700000000000000"/>
      <p:regular r:id="rId26"/>
    </p:embeddedFont>
    <p:embeddedFont>
      <p:font typeface="Open Sauce Semi-Bold Italics" charset="1" panose="00000700000000000000"/>
      <p:regular r:id="rId27"/>
    </p:embeddedFont>
    <p:embeddedFont>
      <p:font typeface="Open Sauce Heavy" charset="1" panose="00000A00000000000000"/>
      <p:regular r:id="rId28"/>
    </p:embeddedFont>
    <p:embeddedFont>
      <p:font typeface="Open Sauce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VAGDp4g5a8Q.mp4" Type="http://schemas.openxmlformats.org/officeDocument/2006/relationships/video"/><Relationship Id="rId4" Target="../media/VAGDp4g5a8Q.mp4" Type="http://schemas.microsoft.com/office/2007/relationships/media"/></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4241F"/>
        </a:solidFill>
      </p:bgPr>
    </p:bg>
    <p:spTree>
      <p:nvGrpSpPr>
        <p:cNvPr id="1" name=""/>
        <p:cNvGrpSpPr/>
        <p:nvPr/>
      </p:nvGrpSpPr>
      <p:grpSpPr>
        <a:xfrm>
          <a:off x="0" y="0"/>
          <a:ext cx="0" cy="0"/>
          <a:chOff x="0" y="0"/>
          <a:chExt cx="0" cy="0"/>
        </a:xfrm>
      </p:grpSpPr>
      <p:sp>
        <p:nvSpPr>
          <p:cNvPr name="Freeform 2" id="2"/>
          <p:cNvSpPr/>
          <p:nvPr/>
        </p:nvSpPr>
        <p:spPr>
          <a:xfrm flipH="false" flipV="false" rot="0">
            <a:off x="16718090"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27773" y="4163622"/>
            <a:ext cx="110236" cy="2818996"/>
            <a:chOff x="0" y="0"/>
            <a:chExt cx="26312" cy="672855"/>
          </a:xfrm>
        </p:grpSpPr>
        <p:sp>
          <p:nvSpPr>
            <p:cNvPr name="Freeform 4" id="4"/>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040506"/>
            </a:solidFill>
          </p:spPr>
        </p:sp>
        <p:sp>
          <p:nvSpPr>
            <p:cNvPr name="TextBox 5" id="5"/>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877694" y="8590171"/>
            <a:ext cx="9111848" cy="1336258"/>
          </a:xfrm>
          <a:custGeom>
            <a:avLst/>
            <a:gdLst/>
            <a:ahLst/>
            <a:cxnLst/>
            <a:rect r="r" b="b" t="t" l="l"/>
            <a:pathLst>
              <a:path h="1336258" w="9111848">
                <a:moveTo>
                  <a:pt x="0" y="0"/>
                </a:moveTo>
                <a:lnTo>
                  <a:pt x="9111848" y="0"/>
                </a:lnTo>
                <a:lnTo>
                  <a:pt x="9111848" y="1336258"/>
                </a:lnTo>
                <a:lnTo>
                  <a:pt x="0" y="1336258"/>
                </a:lnTo>
                <a:lnTo>
                  <a:pt x="0" y="0"/>
                </a:lnTo>
                <a:close/>
              </a:path>
            </a:pathLst>
          </a:custGeom>
          <a:blipFill>
            <a:blip r:embed="rId4"/>
            <a:stretch>
              <a:fillRect l="0" t="-580" r="-879" b="-580"/>
            </a:stretch>
          </a:blipFill>
        </p:spPr>
      </p:sp>
      <p:grpSp>
        <p:nvGrpSpPr>
          <p:cNvPr name="Group 7" id="7"/>
          <p:cNvGrpSpPr/>
          <p:nvPr/>
        </p:nvGrpSpPr>
        <p:grpSpPr>
          <a:xfrm rot="0">
            <a:off x="-1543050" y="-558218"/>
            <a:ext cx="3086100" cy="11299900"/>
            <a:chOff x="0" y="0"/>
            <a:chExt cx="812800" cy="2976105"/>
          </a:xfrm>
        </p:grpSpPr>
        <p:sp>
          <p:nvSpPr>
            <p:cNvPr name="Freeform 8" id="8"/>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F9D549"/>
            </a:solidFill>
          </p:spPr>
        </p:sp>
        <p:sp>
          <p:nvSpPr>
            <p:cNvPr name="TextBox 9" id="9"/>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2523098" y="1347107"/>
            <a:ext cx="14757729" cy="6287317"/>
          </a:xfrm>
          <a:custGeom>
            <a:avLst/>
            <a:gdLst/>
            <a:ahLst/>
            <a:cxnLst/>
            <a:rect r="r" b="b" t="t" l="l"/>
            <a:pathLst>
              <a:path h="6287317" w="14757729">
                <a:moveTo>
                  <a:pt x="0" y="0"/>
                </a:moveTo>
                <a:lnTo>
                  <a:pt x="14757730" y="0"/>
                </a:lnTo>
                <a:lnTo>
                  <a:pt x="14757730" y="6287317"/>
                </a:lnTo>
                <a:lnTo>
                  <a:pt x="0" y="6287317"/>
                </a:lnTo>
                <a:lnTo>
                  <a:pt x="0" y="0"/>
                </a:lnTo>
                <a:close/>
              </a:path>
            </a:pathLst>
          </a:custGeom>
          <a:blipFill>
            <a:blip r:embed="rId7">
              <a:alphaModFix amt="28000"/>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2290409" y="5036675"/>
            <a:ext cx="14968891" cy="406400"/>
          </a:xfrm>
          <a:prstGeom prst="rect">
            <a:avLst/>
          </a:prstGeom>
        </p:spPr>
        <p:txBody>
          <a:bodyPr anchor="t" rtlCol="false" tIns="0" lIns="0" bIns="0" rIns="0">
            <a:spAutoFit/>
          </a:bodyPr>
          <a:lstStyle/>
          <a:p>
            <a:pPr algn="ctr">
              <a:lnSpc>
                <a:spcPts val="3249"/>
              </a:lnSpc>
              <a:spcBef>
                <a:spcPct val="0"/>
              </a:spcBef>
            </a:pPr>
            <a:r>
              <a:rPr lang="en-US" sz="2499">
                <a:solidFill>
                  <a:srgbClr val="F9D549"/>
                </a:solidFill>
                <a:latin typeface="Open Sauce"/>
              </a:rPr>
              <a:t>Presentation for the partial fulfilment of CS-222 course</a:t>
            </a:r>
          </a:p>
        </p:txBody>
      </p:sp>
      <p:sp>
        <p:nvSpPr>
          <p:cNvPr name="TextBox 13" id="13"/>
          <p:cNvSpPr txBox="true"/>
          <p:nvPr/>
        </p:nvSpPr>
        <p:spPr>
          <a:xfrm rot="0">
            <a:off x="4278492" y="3053752"/>
            <a:ext cx="11246941" cy="1695460"/>
          </a:xfrm>
          <a:prstGeom prst="rect">
            <a:avLst/>
          </a:prstGeom>
        </p:spPr>
        <p:txBody>
          <a:bodyPr anchor="t" rtlCol="false" tIns="0" lIns="0" bIns="0" rIns="0">
            <a:spAutoFit/>
          </a:bodyPr>
          <a:lstStyle/>
          <a:p>
            <a:pPr algn="ctr">
              <a:lnSpc>
                <a:spcPts val="13648"/>
              </a:lnSpc>
              <a:spcBef>
                <a:spcPct val="0"/>
              </a:spcBef>
            </a:pPr>
            <a:r>
              <a:rPr lang="en-US" sz="10499">
                <a:solidFill>
                  <a:srgbClr val="F9D549"/>
                </a:solidFill>
                <a:latin typeface="Open Sauce Bold"/>
              </a:rPr>
              <a:t>Expense Tracker</a:t>
            </a:r>
          </a:p>
        </p:txBody>
      </p:sp>
      <p:grpSp>
        <p:nvGrpSpPr>
          <p:cNvPr name="Group 14" id="14"/>
          <p:cNvGrpSpPr/>
          <p:nvPr/>
        </p:nvGrpSpPr>
        <p:grpSpPr>
          <a:xfrm rot="0">
            <a:off x="4278492" y="6168003"/>
            <a:ext cx="11246941" cy="814614"/>
            <a:chOff x="0" y="0"/>
            <a:chExt cx="14995922" cy="1086152"/>
          </a:xfrm>
        </p:grpSpPr>
        <p:sp>
          <p:nvSpPr>
            <p:cNvPr name="TextBox 15" id="15"/>
            <p:cNvSpPr txBox="true"/>
            <p:nvPr/>
          </p:nvSpPr>
          <p:spPr>
            <a:xfrm rot="0">
              <a:off x="7328483" y="-19050"/>
              <a:ext cx="440730" cy="464397"/>
            </a:xfrm>
            <a:prstGeom prst="rect">
              <a:avLst/>
            </a:prstGeom>
          </p:spPr>
          <p:txBody>
            <a:bodyPr anchor="t" rtlCol="false" tIns="0" lIns="0" bIns="0" rIns="0">
              <a:spAutoFit/>
            </a:bodyPr>
            <a:lstStyle/>
            <a:p>
              <a:pPr algn="ctr">
                <a:lnSpc>
                  <a:spcPts val="2859"/>
                </a:lnSpc>
                <a:spcBef>
                  <a:spcPct val="0"/>
                </a:spcBef>
              </a:pPr>
              <a:r>
                <a:rPr lang="en-US" sz="2199">
                  <a:solidFill>
                    <a:srgbClr val="F9D549"/>
                  </a:solidFill>
                  <a:latin typeface="Open Sauce"/>
                </a:rPr>
                <a:t>by</a:t>
              </a:r>
            </a:p>
          </p:txBody>
        </p:sp>
        <p:sp>
          <p:nvSpPr>
            <p:cNvPr name="TextBox 16" id="16"/>
            <p:cNvSpPr txBox="true"/>
            <p:nvPr/>
          </p:nvSpPr>
          <p:spPr>
            <a:xfrm rot="0">
              <a:off x="8894621" y="621756"/>
              <a:ext cx="6101301" cy="464397"/>
            </a:xfrm>
            <a:prstGeom prst="rect">
              <a:avLst/>
            </a:prstGeom>
          </p:spPr>
          <p:txBody>
            <a:bodyPr anchor="t" rtlCol="false" tIns="0" lIns="0" bIns="0" rIns="0">
              <a:spAutoFit/>
            </a:bodyPr>
            <a:lstStyle/>
            <a:p>
              <a:pPr algn="ctr">
                <a:lnSpc>
                  <a:spcPts val="2859"/>
                </a:lnSpc>
                <a:spcBef>
                  <a:spcPct val="0"/>
                </a:spcBef>
              </a:pPr>
              <a:r>
                <a:rPr lang="en-US" sz="2199">
                  <a:solidFill>
                    <a:srgbClr val="F9D549"/>
                  </a:solidFill>
                  <a:latin typeface="Open Sauce"/>
                </a:rPr>
                <a:t>Pushkar Raj (22MC3025)</a:t>
              </a:r>
            </a:p>
          </p:txBody>
        </p:sp>
        <p:sp>
          <p:nvSpPr>
            <p:cNvPr name="TextBox 17" id="17"/>
            <p:cNvSpPr txBox="true"/>
            <p:nvPr/>
          </p:nvSpPr>
          <p:spPr>
            <a:xfrm rot="0">
              <a:off x="0" y="621756"/>
              <a:ext cx="6101301" cy="464397"/>
            </a:xfrm>
            <a:prstGeom prst="rect">
              <a:avLst/>
            </a:prstGeom>
          </p:spPr>
          <p:txBody>
            <a:bodyPr anchor="t" rtlCol="false" tIns="0" lIns="0" bIns="0" rIns="0">
              <a:spAutoFit/>
            </a:bodyPr>
            <a:lstStyle/>
            <a:p>
              <a:pPr algn="ctr">
                <a:lnSpc>
                  <a:spcPts val="2859"/>
                </a:lnSpc>
                <a:spcBef>
                  <a:spcPct val="0"/>
                </a:spcBef>
              </a:pPr>
              <a:r>
                <a:rPr lang="en-US" sz="2199">
                  <a:solidFill>
                    <a:srgbClr val="F9D549"/>
                  </a:solidFill>
                  <a:latin typeface="Open Sauce"/>
                </a:rPr>
                <a:t>Pratyush Tiwari (22MC3024)</a:t>
              </a:r>
            </a:p>
          </p:txBody>
        </p:sp>
      </p:grpSp>
      <p:sp>
        <p:nvSpPr>
          <p:cNvPr name="TextBox 18" id="18"/>
          <p:cNvSpPr txBox="true"/>
          <p:nvPr/>
        </p:nvSpPr>
        <p:spPr>
          <a:xfrm rot="0">
            <a:off x="11324186" y="9698153"/>
            <a:ext cx="5060528" cy="353060"/>
          </a:xfrm>
          <a:prstGeom prst="rect">
            <a:avLst/>
          </a:prstGeom>
        </p:spPr>
        <p:txBody>
          <a:bodyPr anchor="t" rtlCol="false" tIns="0" lIns="0" bIns="0" rIns="0">
            <a:spAutoFit/>
          </a:bodyPr>
          <a:lstStyle/>
          <a:p>
            <a:pPr algn="ctr">
              <a:lnSpc>
                <a:spcPts val="2859"/>
              </a:lnSpc>
              <a:spcBef>
                <a:spcPct val="0"/>
              </a:spcBef>
            </a:pPr>
            <a:r>
              <a:rPr lang="en-US" sz="2199">
                <a:solidFill>
                  <a:srgbClr val="F9D549"/>
                </a:solidFill>
                <a:latin typeface="Open Sauce"/>
              </a:rPr>
              <a:t>Course instructor: Dr Gargi Srivastava</a:t>
            </a:r>
          </a:p>
        </p:txBody>
      </p:sp>
      <p:sp>
        <p:nvSpPr>
          <p:cNvPr name="TextBox 19" id="19"/>
          <p:cNvSpPr txBox="true"/>
          <p:nvPr/>
        </p:nvSpPr>
        <p:spPr>
          <a:xfrm rot="0">
            <a:off x="7860553" y="2399965"/>
            <a:ext cx="3828604" cy="388620"/>
          </a:xfrm>
          <a:prstGeom prst="rect">
            <a:avLst/>
          </a:prstGeom>
        </p:spPr>
        <p:txBody>
          <a:bodyPr anchor="t" rtlCol="false" tIns="0" lIns="0" bIns="0" rIns="0">
            <a:spAutoFit/>
          </a:bodyPr>
          <a:lstStyle/>
          <a:p>
            <a:pPr algn="ctr">
              <a:lnSpc>
                <a:spcPts val="3119"/>
              </a:lnSpc>
              <a:spcBef>
                <a:spcPct val="0"/>
              </a:spcBef>
            </a:pPr>
            <a:r>
              <a:rPr lang="en-US" sz="2399">
                <a:solidFill>
                  <a:srgbClr val="F9D549"/>
                </a:solidFill>
                <a:latin typeface="Open Sauce"/>
              </a:rPr>
              <a:t>CS-222: Web Technology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4241F"/>
        </a:solidFill>
      </p:bgPr>
    </p:bg>
    <p:spTree>
      <p:nvGrpSpPr>
        <p:cNvPr id="1" name=""/>
        <p:cNvGrpSpPr/>
        <p:nvPr/>
      </p:nvGrpSpPr>
      <p:grpSpPr>
        <a:xfrm>
          <a:off x="0" y="0"/>
          <a:ext cx="0" cy="0"/>
          <a:chOff x="0" y="0"/>
          <a:chExt cx="0" cy="0"/>
        </a:xfrm>
      </p:grpSpPr>
      <p:grpSp>
        <p:nvGrpSpPr>
          <p:cNvPr name="Group 2" id="2"/>
          <p:cNvGrpSpPr/>
          <p:nvPr/>
        </p:nvGrpSpPr>
        <p:grpSpPr>
          <a:xfrm rot="0">
            <a:off x="3812627" y="2901697"/>
            <a:ext cx="1400485" cy="5366527"/>
            <a:chOff x="0" y="0"/>
            <a:chExt cx="368852" cy="1413406"/>
          </a:xfrm>
        </p:grpSpPr>
        <p:sp>
          <p:nvSpPr>
            <p:cNvPr name="Freeform 3" id="3"/>
            <p:cNvSpPr/>
            <p:nvPr/>
          </p:nvSpPr>
          <p:spPr>
            <a:xfrm flipH="false" flipV="false" rot="0">
              <a:off x="0" y="0"/>
              <a:ext cx="368852" cy="1413406"/>
            </a:xfrm>
            <a:custGeom>
              <a:avLst/>
              <a:gdLst/>
              <a:ahLst/>
              <a:cxnLst/>
              <a:rect r="r" b="b" t="t" l="l"/>
              <a:pathLst>
                <a:path h="1413406" w="368852">
                  <a:moveTo>
                    <a:pt x="0" y="0"/>
                  </a:moveTo>
                  <a:lnTo>
                    <a:pt x="368852" y="0"/>
                  </a:lnTo>
                  <a:lnTo>
                    <a:pt x="368852" y="1413406"/>
                  </a:lnTo>
                  <a:lnTo>
                    <a:pt x="0" y="1413406"/>
                  </a:lnTo>
                  <a:close/>
                </a:path>
              </a:pathLst>
            </a:custGeom>
            <a:solidFill>
              <a:srgbClr val="F9D549"/>
            </a:solidFill>
            <a:ln cap="sq">
              <a:noFill/>
              <a:prstDash val="solid"/>
              <a:miter/>
            </a:ln>
          </p:spPr>
        </p:sp>
        <p:sp>
          <p:nvSpPr>
            <p:cNvPr name="TextBox 4" id="4"/>
            <p:cNvSpPr txBox="true"/>
            <p:nvPr/>
          </p:nvSpPr>
          <p:spPr>
            <a:xfrm>
              <a:off x="0" y="-19050"/>
              <a:ext cx="368852" cy="1432456"/>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F9D54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402535" y="77244"/>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933127" y="2317759"/>
            <a:ext cx="14779212" cy="6296469"/>
          </a:xfrm>
          <a:custGeom>
            <a:avLst/>
            <a:gdLst/>
            <a:ahLst/>
            <a:cxnLst/>
            <a:rect r="r" b="b" t="t" l="l"/>
            <a:pathLst>
              <a:path h="6296469" w="14779212">
                <a:moveTo>
                  <a:pt x="0" y="0"/>
                </a:moveTo>
                <a:lnTo>
                  <a:pt x="14779212" y="0"/>
                </a:lnTo>
                <a:lnTo>
                  <a:pt x="14779212" y="6296469"/>
                </a:lnTo>
                <a:lnTo>
                  <a:pt x="0" y="6296469"/>
                </a:lnTo>
                <a:lnTo>
                  <a:pt x="0" y="0"/>
                </a:lnTo>
                <a:close/>
              </a:path>
            </a:pathLst>
          </a:custGeom>
          <a:blipFill>
            <a:blip r:embed="rId6">
              <a:alphaModFix amt="28000"/>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5213112" y="1316966"/>
            <a:ext cx="5661991" cy="1439372"/>
          </a:xfrm>
          <a:prstGeom prst="rect">
            <a:avLst/>
          </a:prstGeom>
        </p:spPr>
        <p:txBody>
          <a:bodyPr anchor="t" rtlCol="false" tIns="0" lIns="0" bIns="0" rIns="0">
            <a:spAutoFit/>
          </a:bodyPr>
          <a:lstStyle/>
          <a:p>
            <a:pPr>
              <a:lnSpc>
                <a:spcPts val="10858"/>
              </a:lnSpc>
            </a:pPr>
            <a:r>
              <a:rPr lang="en-US" sz="7868" spc="771">
                <a:solidFill>
                  <a:srgbClr val="F9D549"/>
                </a:solidFill>
                <a:latin typeface="Codec Pro ExtraBold"/>
              </a:rPr>
              <a:t>Content</a:t>
            </a:r>
          </a:p>
        </p:txBody>
      </p:sp>
      <p:sp>
        <p:nvSpPr>
          <p:cNvPr name="TextBox 12" id="12"/>
          <p:cNvSpPr txBox="true"/>
          <p:nvPr/>
        </p:nvSpPr>
        <p:spPr>
          <a:xfrm rot="0">
            <a:off x="4024659" y="3168035"/>
            <a:ext cx="937219" cy="714375"/>
          </a:xfrm>
          <a:prstGeom prst="rect">
            <a:avLst/>
          </a:prstGeom>
        </p:spPr>
        <p:txBody>
          <a:bodyPr anchor="t" rtlCol="false" tIns="0" lIns="0" bIns="0" rIns="0">
            <a:spAutoFit/>
          </a:bodyPr>
          <a:lstStyle/>
          <a:p>
            <a:pPr algn="ctr">
              <a:lnSpc>
                <a:spcPts val="5126"/>
              </a:lnSpc>
            </a:pPr>
            <a:r>
              <a:rPr lang="en-US" sz="4271" spc="350">
                <a:solidFill>
                  <a:srgbClr val="040506"/>
                </a:solidFill>
                <a:latin typeface="Codec Pro ExtraBold Italics"/>
              </a:rPr>
              <a:t>01</a:t>
            </a:r>
          </a:p>
        </p:txBody>
      </p:sp>
      <p:sp>
        <p:nvSpPr>
          <p:cNvPr name="TextBox 13" id="13"/>
          <p:cNvSpPr txBox="true"/>
          <p:nvPr/>
        </p:nvSpPr>
        <p:spPr>
          <a:xfrm rot="0">
            <a:off x="4024659" y="3965154"/>
            <a:ext cx="937219" cy="714375"/>
          </a:xfrm>
          <a:prstGeom prst="rect">
            <a:avLst/>
          </a:prstGeom>
        </p:spPr>
        <p:txBody>
          <a:bodyPr anchor="t" rtlCol="false" tIns="0" lIns="0" bIns="0" rIns="0">
            <a:spAutoFit/>
          </a:bodyPr>
          <a:lstStyle/>
          <a:p>
            <a:pPr algn="ctr">
              <a:lnSpc>
                <a:spcPts val="5126"/>
              </a:lnSpc>
            </a:pPr>
            <a:r>
              <a:rPr lang="en-US" sz="4271" spc="350">
                <a:solidFill>
                  <a:srgbClr val="040506"/>
                </a:solidFill>
                <a:latin typeface="Codec Pro ExtraBold Italics"/>
              </a:rPr>
              <a:t>02</a:t>
            </a:r>
          </a:p>
        </p:txBody>
      </p:sp>
      <p:sp>
        <p:nvSpPr>
          <p:cNvPr name="TextBox 14" id="14"/>
          <p:cNvSpPr txBox="true"/>
          <p:nvPr/>
        </p:nvSpPr>
        <p:spPr>
          <a:xfrm rot="0">
            <a:off x="4024659" y="4846311"/>
            <a:ext cx="937219" cy="714375"/>
          </a:xfrm>
          <a:prstGeom prst="rect">
            <a:avLst/>
          </a:prstGeom>
        </p:spPr>
        <p:txBody>
          <a:bodyPr anchor="t" rtlCol="false" tIns="0" lIns="0" bIns="0" rIns="0">
            <a:spAutoFit/>
          </a:bodyPr>
          <a:lstStyle/>
          <a:p>
            <a:pPr algn="ctr">
              <a:lnSpc>
                <a:spcPts val="5126"/>
              </a:lnSpc>
            </a:pPr>
            <a:r>
              <a:rPr lang="en-US" sz="4271" spc="350">
                <a:solidFill>
                  <a:srgbClr val="040506"/>
                </a:solidFill>
                <a:latin typeface="Codec Pro ExtraBold Italics"/>
              </a:rPr>
              <a:t>03</a:t>
            </a:r>
          </a:p>
        </p:txBody>
      </p:sp>
      <p:sp>
        <p:nvSpPr>
          <p:cNvPr name="TextBox 15" id="15"/>
          <p:cNvSpPr txBox="true"/>
          <p:nvPr/>
        </p:nvSpPr>
        <p:spPr>
          <a:xfrm rot="0">
            <a:off x="4024659" y="5643430"/>
            <a:ext cx="937219" cy="714375"/>
          </a:xfrm>
          <a:prstGeom prst="rect">
            <a:avLst/>
          </a:prstGeom>
        </p:spPr>
        <p:txBody>
          <a:bodyPr anchor="t" rtlCol="false" tIns="0" lIns="0" bIns="0" rIns="0">
            <a:spAutoFit/>
          </a:bodyPr>
          <a:lstStyle/>
          <a:p>
            <a:pPr algn="ctr">
              <a:lnSpc>
                <a:spcPts val="5126"/>
              </a:lnSpc>
            </a:pPr>
            <a:r>
              <a:rPr lang="en-US" sz="4271" spc="350">
                <a:solidFill>
                  <a:srgbClr val="040506"/>
                </a:solidFill>
                <a:latin typeface="Codec Pro ExtraBold Italics"/>
              </a:rPr>
              <a:t>04</a:t>
            </a:r>
          </a:p>
        </p:txBody>
      </p:sp>
      <p:sp>
        <p:nvSpPr>
          <p:cNvPr name="TextBox 16" id="16"/>
          <p:cNvSpPr txBox="true"/>
          <p:nvPr/>
        </p:nvSpPr>
        <p:spPr>
          <a:xfrm rot="0">
            <a:off x="4044260" y="6435807"/>
            <a:ext cx="937219" cy="714375"/>
          </a:xfrm>
          <a:prstGeom prst="rect">
            <a:avLst/>
          </a:prstGeom>
        </p:spPr>
        <p:txBody>
          <a:bodyPr anchor="t" rtlCol="false" tIns="0" lIns="0" bIns="0" rIns="0">
            <a:spAutoFit/>
          </a:bodyPr>
          <a:lstStyle/>
          <a:p>
            <a:pPr algn="ctr">
              <a:lnSpc>
                <a:spcPts val="5126"/>
              </a:lnSpc>
            </a:pPr>
            <a:r>
              <a:rPr lang="en-US" sz="4271" spc="350">
                <a:solidFill>
                  <a:srgbClr val="040506"/>
                </a:solidFill>
                <a:latin typeface="Codec Pro ExtraBold Italics"/>
              </a:rPr>
              <a:t>05</a:t>
            </a:r>
          </a:p>
        </p:txBody>
      </p:sp>
      <p:sp>
        <p:nvSpPr>
          <p:cNvPr name="TextBox 17" id="17"/>
          <p:cNvSpPr txBox="true"/>
          <p:nvPr/>
        </p:nvSpPr>
        <p:spPr>
          <a:xfrm rot="0">
            <a:off x="4044260" y="7266771"/>
            <a:ext cx="937219" cy="714375"/>
          </a:xfrm>
          <a:prstGeom prst="rect">
            <a:avLst/>
          </a:prstGeom>
        </p:spPr>
        <p:txBody>
          <a:bodyPr anchor="t" rtlCol="false" tIns="0" lIns="0" bIns="0" rIns="0">
            <a:spAutoFit/>
          </a:bodyPr>
          <a:lstStyle/>
          <a:p>
            <a:pPr algn="ctr">
              <a:lnSpc>
                <a:spcPts val="5126"/>
              </a:lnSpc>
            </a:pPr>
            <a:r>
              <a:rPr lang="en-US" sz="4271" spc="350">
                <a:solidFill>
                  <a:srgbClr val="040506"/>
                </a:solidFill>
                <a:latin typeface="Codec Pro ExtraBold Italics"/>
              </a:rPr>
              <a:t>06</a:t>
            </a:r>
          </a:p>
        </p:txBody>
      </p:sp>
      <p:sp>
        <p:nvSpPr>
          <p:cNvPr name="TextBox 18" id="18"/>
          <p:cNvSpPr txBox="true"/>
          <p:nvPr/>
        </p:nvSpPr>
        <p:spPr>
          <a:xfrm rot="0">
            <a:off x="5400737" y="3333137"/>
            <a:ext cx="3921996" cy="418548"/>
          </a:xfrm>
          <a:prstGeom prst="rect">
            <a:avLst/>
          </a:prstGeom>
        </p:spPr>
        <p:txBody>
          <a:bodyPr anchor="t" rtlCol="false" tIns="0" lIns="0" bIns="0" rIns="0">
            <a:spAutoFit/>
          </a:bodyPr>
          <a:lstStyle/>
          <a:p>
            <a:pPr>
              <a:lnSpc>
                <a:spcPts val="3483"/>
              </a:lnSpc>
            </a:pPr>
            <a:r>
              <a:rPr lang="en-US" sz="2524" spc="247">
                <a:solidFill>
                  <a:srgbClr val="F9D549"/>
                </a:solidFill>
                <a:latin typeface="Open Sauce Bold"/>
              </a:rPr>
              <a:t>Problem Description</a:t>
            </a:r>
          </a:p>
        </p:txBody>
      </p:sp>
      <p:sp>
        <p:nvSpPr>
          <p:cNvPr name="TextBox 19" id="19"/>
          <p:cNvSpPr txBox="true"/>
          <p:nvPr/>
        </p:nvSpPr>
        <p:spPr>
          <a:xfrm rot="0">
            <a:off x="5400737" y="4127355"/>
            <a:ext cx="6076629" cy="418548"/>
          </a:xfrm>
          <a:prstGeom prst="rect">
            <a:avLst/>
          </a:prstGeom>
        </p:spPr>
        <p:txBody>
          <a:bodyPr anchor="t" rtlCol="false" tIns="0" lIns="0" bIns="0" rIns="0">
            <a:spAutoFit/>
          </a:bodyPr>
          <a:lstStyle/>
          <a:p>
            <a:pPr>
              <a:lnSpc>
                <a:spcPts val="3483"/>
              </a:lnSpc>
            </a:pPr>
            <a:r>
              <a:rPr lang="en-US" sz="2524" spc="247">
                <a:solidFill>
                  <a:srgbClr val="F9D549"/>
                </a:solidFill>
                <a:latin typeface="Open Sauce"/>
              </a:rPr>
              <a:t>Introduction to Solution</a:t>
            </a:r>
          </a:p>
        </p:txBody>
      </p:sp>
      <p:sp>
        <p:nvSpPr>
          <p:cNvPr name="TextBox 20" id="20"/>
          <p:cNvSpPr txBox="true"/>
          <p:nvPr/>
        </p:nvSpPr>
        <p:spPr>
          <a:xfrm rot="0">
            <a:off x="5400737" y="504744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F9D549"/>
                </a:solidFill>
                <a:latin typeface="Open Sauce"/>
              </a:rPr>
              <a:t>Tech Stack Used</a:t>
            </a:r>
          </a:p>
        </p:txBody>
      </p:sp>
      <p:sp>
        <p:nvSpPr>
          <p:cNvPr name="TextBox 21" id="21"/>
          <p:cNvSpPr txBox="true"/>
          <p:nvPr/>
        </p:nvSpPr>
        <p:spPr>
          <a:xfrm rot="0">
            <a:off x="5400737"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F9D549"/>
                </a:solidFill>
                <a:latin typeface="Open Sauce"/>
              </a:rPr>
              <a:t>User Experience</a:t>
            </a:r>
          </a:p>
        </p:txBody>
      </p:sp>
      <p:sp>
        <p:nvSpPr>
          <p:cNvPr name="TextBox 22" id="22"/>
          <p:cNvSpPr txBox="true"/>
          <p:nvPr/>
        </p:nvSpPr>
        <p:spPr>
          <a:xfrm rot="0">
            <a:off x="5400737"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F9D549"/>
                </a:solidFill>
                <a:latin typeface="Open Sauce"/>
              </a:rPr>
              <a:t>User Journey</a:t>
            </a:r>
          </a:p>
        </p:txBody>
      </p:sp>
      <p:sp>
        <p:nvSpPr>
          <p:cNvPr name="TextBox 23" id="23"/>
          <p:cNvSpPr txBox="true"/>
          <p:nvPr/>
        </p:nvSpPr>
        <p:spPr>
          <a:xfrm rot="0">
            <a:off x="5400737" y="74348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F9D549"/>
                </a:solidFill>
                <a:latin typeface="Open Sauce"/>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95" y="75739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54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865183" y="1297800"/>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59567" y="-4903560"/>
            <a:ext cx="9137995" cy="8832511"/>
            <a:chOff x="0" y="0"/>
            <a:chExt cx="812800" cy="785628"/>
          </a:xfrm>
        </p:grpSpPr>
        <p:sp>
          <p:nvSpPr>
            <p:cNvPr name="Freeform 8" id="8"/>
            <p:cNvSpPr/>
            <p:nvPr/>
          </p:nvSpPr>
          <p:spPr>
            <a:xfrm flipH="false" flipV="false" rot="0">
              <a:off x="0" y="0"/>
              <a:ext cx="812800" cy="785628"/>
            </a:xfrm>
            <a:custGeom>
              <a:avLst/>
              <a:gdLst/>
              <a:ahLst/>
              <a:cxnLst/>
              <a:rect r="r" b="b" t="t" l="l"/>
              <a:pathLst>
                <a:path h="785628" w="812800">
                  <a:moveTo>
                    <a:pt x="406400" y="0"/>
                  </a:moveTo>
                  <a:cubicBezTo>
                    <a:pt x="181951" y="0"/>
                    <a:pt x="0" y="175869"/>
                    <a:pt x="0" y="392814"/>
                  </a:cubicBezTo>
                  <a:cubicBezTo>
                    <a:pt x="0" y="609759"/>
                    <a:pt x="181951" y="785628"/>
                    <a:pt x="406400" y="785628"/>
                  </a:cubicBezTo>
                  <a:cubicBezTo>
                    <a:pt x="630849" y="785628"/>
                    <a:pt x="812800" y="609759"/>
                    <a:pt x="812800" y="392814"/>
                  </a:cubicBezTo>
                  <a:cubicBezTo>
                    <a:pt x="812800" y="175869"/>
                    <a:pt x="630849" y="0"/>
                    <a:pt x="406400" y="0"/>
                  </a:cubicBezTo>
                  <a:close/>
                </a:path>
              </a:pathLst>
            </a:custGeom>
            <a:solidFill>
              <a:srgbClr val="F9D549"/>
            </a:solidFill>
            <a:ln cap="sq">
              <a:noFill/>
              <a:prstDash val="solid"/>
              <a:miter/>
            </a:ln>
          </p:spPr>
        </p:sp>
        <p:sp>
          <p:nvSpPr>
            <p:cNvPr name="TextBox 9" id="9"/>
            <p:cNvSpPr txBox="true"/>
            <p:nvPr/>
          </p:nvSpPr>
          <p:spPr>
            <a:xfrm>
              <a:off x="76200" y="54603"/>
              <a:ext cx="660400" cy="65737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0" id="10"/>
          <p:cNvSpPr/>
          <p:nvPr/>
        </p:nvSpPr>
        <p:spPr>
          <a:xfrm flipH="false" flipV="false" rot="0">
            <a:off x="1765135" y="2354559"/>
            <a:ext cx="14779212" cy="6296469"/>
          </a:xfrm>
          <a:custGeom>
            <a:avLst/>
            <a:gdLst/>
            <a:ahLst/>
            <a:cxnLst/>
            <a:rect r="r" b="b" t="t" l="l"/>
            <a:pathLst>
              <a:path h="6296469" w="14779212">
                <a:moveTo>
                  <a:pt x="0" y="0"/>
                </a:moveTo>
                <a:lnTo>
                  <a:pt x="14779212" y="0"/>
                </a:lnTo>
                <a:lnTo>
                  <a:pt x="14779212" y="6296469"/>
                </a:lnTo>
                <a:lnTo>
                  <a:pt x="0" y="6296469"/>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611807" y="649133"/>
            <a:ext cx="4918659" cy="2049852"/>
          </a:xfrm>
          <a:prstGeom prst="rect">
            <a:avLst/>
          </a:prstGeom>
        </p:spPr>
        <p:txBody>
          <a:bodyPr anchor="t" rtlCol="false" tIns="0" lIns="0" bIns="0" rIns="0">
            <a:spAutoFit/>
          </a:bodyPr>
          <a:lstStyle/>
          <a:p>
            <a:pPr algn="l" marL="0" indent="0" lvl="0">
              <a:lnSpc>
                <a:spcPts val="7930"/>
              </a:lnSpc>
              <a:spcBef>
                <a:spcPct val="0"/>
              </a:spcBef>
            </a:pPr>
            <a:r>
              <a:rPr lang="en-US" sz="5746" spc="563">
                <a:solidFill>
                  <a:srgbClr val="000000"/>
                </a:solidFill>
                <a:latin typeface="Codec Pro ExtraBold"/>
              </a:rPr>
              <a:t>Problem Description</a:t>
            </a:r>
          </a:p>
        </p:txBody>
      </p:sp>
      <p:sp>
        <p:nvSpPr>
          <p:cNvPr name="TextBox 12" id="12"/>
          <p:cNvSpPr txBox="true"/>
          <p:nvPr/>
        </p:nvSpPr>
        <p:spPr>
          <a:xfrm rot="0">
            <a:off x="6211443" y="5969923"/>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03</a:t>
            </a:r>
          </a:p>
        </p:txBody>
      </p:sp>
      <p:sp>
        <p:nvSpPr>
          <p:cNvPr name="TextBox 13" id="13"/>
          <p:cNvSpPr txBox="true"/>
          <p:nvPr/>
        </p:nvSpPr>
        <p:spPr>
          <a:xfrm rot="0">
            <a:off x="2209282" y="4385868"/>
            <a:ext cx="14678681" cy="2204903"/>
          </a:xfrm>
          <a:prstGeom prst="rect">
            <a:avLst/>
          </a:prstGeom>
        </p:spPr>
        <p:txBody>
          <a:bodyPr anchor="t" rtlCol="false" tIns="0" lIns="0" bIns="0" rIns="0">
            <a:spAutoFit/>
          </a:bodyPr>
          <a:lstStyle/>
          <a:p>
            <a:pPr algn="ctr">
              <a:lnSpc>
                <a:spcPts val="4401"/>
              </a:lnSpc>
              <a:spcBef>
                <a:spcPct val="0"/>
              </a:spcBef>
            </a:pPr>
            <a:r>
              <a:rPr lang="en-US" sz="3385">
                <a:solidFill>
                  <a:srgbClr val="FFFFFF"/>
                </a:solidFill>
                <a:latin typeface="Open Sauce Bold"/>
              </a:rPr>
              <a:t>In modern times, the convenience of transactions have improved drastically. This encourages individuals to spend without being concerned of the expenditure. We see a need for a method to track cash outflows to maintain savings.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342774" y="1894402"/>
            <a:ext cx="17284704" cy="7363898"/>
          </a:xfrm>
          <a:custGeom>
            <a:avLst/>
            <a:gdLst/>
            <a:ahLst/>
            <a:cxnLst/>
            <a:rect r="r" b="b" t="t" l="l"/>
            <a:pathLst>
              <a:path h="7363898" w="17284704">
                <a:moveTo>
                  <a:pt x="0" y="0"/>
                </a:moveTo>
                <a:lnTo>
                  <a:pt x="17284705" y="0"/>
                </a:lnTo>
                <a:lnTo>
                  <a:pt x="17284705" y="7363898"/>
                </a:lnTo>
                <a:lnTo>
                  <a:pt x="0" y="7363898"/>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82178" y="440454"/>
            <a:ext cx="9324946" cy="2059191"/>
          </a:xfrm>
          <a:prstGeom prst="rect">
            <a:avLst/>
          </a:prstGeom>
        </p:spPr>
        <p:txBody>
          <a:bodyPr anchor="t" rtlCol="false" tIns="0" lIns="0" bIns="0" rIns="0">
            <a:spAutoFit/>
          </a:bodyPr>
          <a:lstStyle/>
          <a:p>
            <a:pPr algn="l" marL="0" indent="0" lvl="0">
              <a:lnSpc>
                <a:spcPts val="7956"/>
              </a:lnSpc>
              <a:spcBef>
                <a:spcPct val="0"/>
              </a:spcBef>
            </a:pPr>
            <a:r>
              <a:rPr lang="en-US" sz="5765" spc="565">
                <a:solidFill>
                  <a:srgbClr val="F9D549"/>
                </a:solidFill>
                <a:latin typeface="Codec Pro ExtraBold"/>
              </a:rPr>
              <a:t>Introduction to Solution</a:t>
            </a:r>
          </a:p>
        </p:txBody>
      </p:sp>
      <p:grpSp>
        <p:nvGrpSpPr>
          <p:cNvPr name="Group 4" id="4"/>
          <p:cNvGrpSpPr/>
          <p:nvPr/>
        </p:nvGrpSpPr>
        <p:grpSpPr>
          <a:xfrm rot="0">
            <a:off x="3657057" y="7749832"/>
            <a:ext cx="2224383" cy="2218402"/>
            <a:chOff x="0" y="0"/>
            <a:chExt cx="2409840" cy="2403360"/>
          </a:xfrm>
        </p:grpSpPr>
        <p:sp>
          <p:nvSpPr>
            <p:cNvPr name="Freeform 5" id="5"/>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F9D549"/>
            </a:solidFill>
          </p:spPr>
        </p:sp>
      </p:grpSp>
      <p:grpSp>
        <p:nvGrpSpPr>
          <p:cNvPr name="Group 6" id="6"/>
          <p:cNvGrpSpPr/>
          <p:nvPr/>
        </p:nvGrpSpPr>
        <p:grpSpPr>
          <a:xfrm rot="0">
            <a:off x="3657057" y="2855791"/>
            <a:ext cx="2224383" cy="2218402"/>
            <a:chOff x="0" y="0"/>
            <a:chExt cx="2409840" cy="2403360"/>
          </a:xfrm>
        </p:grpSpPr>
        <p:sp>
          <p:nvSpPr>
            <p:cNvPr name="Freeform 7" id="7"/>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F9D549"/>
            </a:solidFill>
          </p:spPr>
        </p:sp>
      </p:grpSp>
      <p:grpSp>
        <p:nvGrpSpPr>
          <p:cNvPr name="Group 8" id="8"/>
          <p:cNvGrpSpPr/>
          <p:nvPr/>
        </p:nvGrpSpPr>
        <p:grpSpPr>
          <a:xfrm rot="0">
            <a:off x="6062429" y="3256704"/>
            <a:ext cx="6306960" cy="6309618"/>
            <a:chOff x="0" y="0"/>
            <a:chExt cx="6832800" cy="6835680"/>
          </a:xfrm>
        </p:grpSpPr>
        <p:sp>
          <p:nvSpPr>
            <p:cNvPr name="Freeform 9" id="9"/>
            <p:cNvSpPr/>
            <p:nvPr/>
          </p:nvSpPr>
          <p:spPr>
            <a:xfrm flipH="false" flipV="false" rot="0">
              <a:off x="0" y="508"/>
              <a:ext cx="6832726" cy="6835140"/>
            </a:xfrm>
            <a:custGeom>
              <a:avLst/>
              <a:gdLst/>
              <a:ahLst/>
              <a:cxnLst/>
              <a:rect r="r" b="b" t="t" l="l"/>
              <a:pathLst>
                <a:path h="6835140" w="6832726">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name="Group 10" id="10"/>
          <p:cNvGrpSpPr/>
          <p:nvPr/>
        </p:nvGrpSpPr>
        <p:grpSpPr>
          <a:xfrm rot="0">
            <a:off x="6036954" y="4622936"/>
            <a:ext cx="507082" cy="515722"/>
            <a:chOff x="0" y="0"/>
            <a:chExt cx="549360" cy="558720"/>
          </a:xfrm>
        </p:grpSpPr>
        <p:sp>
          <p:nvSpPr>
            <p:cNvPr name="Freeform 11" id="11"/>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2" id="12"/>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F9D549"/>
            </a:solidFill>
          </p:spPr>
        </p:sp>
      </p:grpSp>
      <p:grpSp>
        <p:nvGrpSpPr>
          <p:cNvPr name="Group 13" id="13"/>
          <p:cNvGrpSpPr/>
          <p:nvPr/>
        </p:nvGrpSpPr>
        <p:grpSpPr>
          <a:xfrm rot="0">
            <a:off x="6183829" y="4772469"/>
            <a:ext cx="219315" cy="216656"/>
            <a:chOff x="0" y="0"/>
            <a:chExt cx="237600" cy="234720"/>
          </a:xfrm>
        </p:grpSpPr>
        <p:sp>
          <p:nvSpPr>
            <p:cNvPr name="Freeform 14" id="14"/>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F9D549"/>
            </a:solidFill>
          </p:spPr>
        </p:sp>
      </p:grpSp>
      <p:grpSp>
        <p:nvGrpSpPr>
          <p:cNvPr name="Group 15" id="15"/>
          <p:cNvGrpSpPr/>
          <p:nvPr/>
        </p:nvGrpSpPr>
        <p:grpSpPr>
          <a:xfrm rot="0">
            <a:off x="12266768" y="7749832"/>
            <a:ext cx="2223718" cy="2218402"/>
            <a:chOff x="0" y="0"/>
            <a:chExt cx="2409120" cy="2403360"/>
          </a:xfrm>
        </p:grpSpPr>
        <p:sp>
          <p:nvSpPr>
            <p:cNvPr name="Freeform 16" id="16"/>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F9D549"/>
            </a:solidFill>
          </p:spPr>
        </p:sp>
      </p:grpSp>
      <p:grpSp>
        <p:nvGrpSpPr>
          <p:cNvPr name="Group 17" id="17"/>
          <p:cNvGrpSpPr/>
          <p:nvPr/>
        </p:nvGrpSpPr>
        <p:grpSpPr>
          <a:xfrm rot="0">
            <a:off x="12266768" y="2855791"/>
            <a:ext cx="2223718" cy="2218402"/>
            <a:chOff x="0" y="0"/>
            <a:chExt cx="2409120" cy="2403360"/>
          </a:xfrm>
        </p:grpSpPr>
        <p:sp>
          <p:nvSpPr>
            <p:cNvPr name="Freeform 18" id="18"/>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F9D549"/>
            </a:solidFill>
          </p:spPr>
        </p:sp>
      </p:grpSp>
      <p:grpSp>
        <p:nvGrpSpPr>
          <p:cNvPr name="Group 19" id="19"/>
          <p:cNvGrpSpPr/>
          <p:nvPr/>
        </p:nvGrpSpPr>
        <p:grpSpPr>
          <a:xfrm rot="0">
            <a:off x="7029326" y="4224930"/>
            <a:ext cx="4373166" cy="43731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549"/>
            </a:soli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7252046" y="4447650"/>
            <a:ext cx="3927726" cy="392772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FF5"/>
            </a:solidFill>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11832465" y="4708661"/>
            <a:ext cx="575024" cy="515722"/>
            <a:chOff x="0" y="0"/>
            <a:chExt cx="622966" cy="558720"/>
          </a:xfrm>
        </p:grpSpPr>
        <p:sp>
          <p:nvSpPr>
            <p:cNvPr name="Freeform 26" id="26"/>
            <p:cNvSpPr/>
            <p:nvPr/>
          </p:nvSpPr>
          <p:spPr>
            <a:xfrm flipH="false" flipV="false" rot="0">
              <a:off x="43205" y="38100"/>
              <a:ext cx="536460" cy="482473"/>
            </a:xfrm>
            <a:custGeom>
              <a:avLst/>
              <a:gdLst/>
              <a:ahLst/>
              <a:cxnLst/>
              <a:rect r="r" b="b" t="t" l="l"/>
              <a:pathLst>
                <a:path h="482473" w="536460">
                  <a:moveTo>
                    <a:pt x="0" y="241300"/>
                  </a:moveTo>
                  <a:cubicBezTo>
                    <a:pt x="0" y="108077"/>
                    <a:pt x="120109" y="0"/>
                    <a:pt x="268302" y="0"/>
                  </a:cubicBezTo>
                  <a:cubicBezTo>
                    <a:pt x="416495" y="0"/>
                    <a:pt x="536460" y="108077"/>
                    <a:pt x="536460" y="241300"/>
                  </a:cubicBezTo>
                  <a:cubicBezTo>
                    <a:pt x="536460" y="374523"/>
                    <a:pt x="416351" y="482473"/>
                    <a:pt x="268302" y="482473"/>
                  </a:cubicBezTo>
                  <a:cubicBezTo>
                    <a:pt x="120253" y="482473"/>
                    <a:pt x="0" y="374523"/>
                    <a:pt x="0" y="241300"/>
                  </a:cubicBezTo>
                  <a:close/>
                </a:path>
              </a:pathLst>
            </a:custGeom>
            <a:solidFill>
              <a:srgbClr val="FFFFFF"/>
            </a:solidFill>
          </p:spPr>
        </p:sp>
        <p:sp>
          <p:nvSpPr>
            <p:cNvPr name="Freeform 27" id="27"/>
            <p:cNvSpPr/>
            <p:nvPr/>
          </p:nvSpPr>
          <p:spPr>
            <a:xfrm flipH="false" flipV="false" rot="0">
              <a:off x="0" y="0"/>
              <a:ext cx="623008" cy="558800"/>
            </a:xfrm>
            <a:custGeom>
              <a:avLst/>
              <a:gdLst/>
              <a:ahLst/>
              <a:cxnLst/>
              <a:rect r="r" b="b" t="t" l="l"/>
              <a:pathLst>
                <a:path h="558800" w="623008">
                  <a:moveTo>
                    <a:pt x="0" y="279400"/>
                  </a:moveTo>
                  <a:cubicBezTo>
                    <a:pt x="0" y="125730"/>
                    <a:pt x="138688" y="0"/>
                    <a:pt x="311507" y="0"/>
                  </a:cubicBezTo>
                  <a:lnTo>
                    <a:pt x="311507" y="38100"/>
                  </a:lnTo>
                  <a:lnTo>
                    <a:pt x="311507" y="0"/>
                  </a:lnTo>
                  <a:cubicBezTo>
                    <a:pt x="484326" y="0"/>
                    <a:pt x="623008" y="125730"/>
                    <a:pt x="623008" y="279400"/>
                  </a:cubicBezTo>
                  <a:lnTo>
                    <a:pt x="579809" y="279400"/>
                  </a:lnTo>
                  <a:lnTo>
                    <a:pt x="623008" y="279400"/>
                  </a:lnTo>
                  <a:cubicBezTo>
                    <a:pt x="623008" y="432943"/>
                    <a:pt x="484326" y="558800"/>
                    <a:pt x="311507" y="558800"/>
                  </a:cubicBezTo>
                  <a:lnTo>
                    <a:pt x="311507" y="520700"/>
                  </a:lnTo>
                  <a:lnTo>
                    <a:pt x="311507" y="558800"/>
                  </a:lnTo>
                  <a:cubicBezTo>
                    <a:pt x="138688" y="558673"/>
                    <a:pt x="0" y="432943"/>
                    <a:pt x="0" y="279400"/>
                  </a:cubicBezTo>
                  <a:lnTo>
                    <a:pt x="43205" y="279400"/>
                  </a:lnTo>
                  <a:lnTo>
                    <a:pt x="86410" y="279400"/>
                  </a:lnTo>
                  <a:lnTo>
                    <a:pt x="43205" y="279400"/>
                  </a:lnTo>
                  <a:lnTo>
                    <a:pt x="0" y="279400"/>
                  </a:lnTo>
                  <a:moveTo>
                    <a:pt x="86554" y="279400"/>
                  </a:moveTo>
                  <a:cubicBezTo>
                    <a:pt x="86554" y="300482"/>
                    <a:pt x="67112" y="317500"/>
                    <a:pt x="43349" y="317500"/>
                  </a:cubicBezTo>
                  <a:cubicBezTo>
                    <a:pt x="19586" y="317500"/>
                    <a:pt x="144" y="300355"/>
                    <a:pt x="144" y="279400"/>
                  </a:cubicBezTo>
                  <a:cubicBezTo>
                    <a:pt x="144" y="258445"/>
                    <a:pt x="19586" y="241300"/>
                    <a:pt x="43349" y="241300"/>
                  </a:cubicBezTo>
                  <a:cubicBezTo>
                    <a:pt x="67112" y="241300"/>
                    <a:pt x="86554" y="258445"/>
                    <a:pt x="86554" y="279400"/>
                  </a:cubicBezTo>
                  <a:cubicBezTo>
                    <a:pt x="86554" y="392303"/>
                    <a:pt x="188085" y="482473"/>
                    <a:pt x="311507" y="482473"/>
                  </a:cubicBezTo>
                  <a:cubicBezTo>
                    <a:pt x="434929" y="482473"/>
                    <a:pt x="536460" y="392176"/>
                    <a:pt x="536460" y="279400"/>
                  </a:cubicBezTo>
                  <a:cubicBezTo>
                    <a:pt x="536460" y="166624"/>
                    <a:pt x="434929" y="76327"/>
                    <a:pt x="311507" y="76327"/>
                  </a:cubicBezTo>
                  <a:lnTo>
                    <a:pt x="311507" y="38100"/>
                  </a:lnTo>
                  <a:lnTo>
                    <a:pt x="311507" y="76200"/>
                  </a:lnTo>
                  <a:cubicBezTo>
                    <a:pt x="188085" y="76327"/>
                    <a:pt x="86554" y="166497"/>
                    <a:pt x="86554" y="279400"/>
                  </a:cubicBezTo>
                  <a:close/>
                </a:path>
              </a:pathLst>
            </a:custGeom>
            <a:solidFill>
              <a:srgbClr val="F9D549"/>
            </a:solidFill>
          </p:spPr>
        </p:sp>
      </p:grpSp>
      <p:grpSp>
        <p:nvGrpSpPr>
          <p:cNvPr name="Group 28" id="28"/>
          <p:cNvGrpSpPr/>
          <p:nvPr/>
        </p:nvGrpSpPr>
        <p:grpSpPr>
          <a:xfrm rot="0">
            <a:off x="6039945" y="7608500"/>
            <a:ext cx="507082" cy="515722"/>
            <a:chOff x="0" y="0"/>
            <a:chExt cx="549360" cy="558720"/>
          </a:xfrm>
        </p:grpSpPr>
        <p:sp>
          <p:nvSpPr>
            <p:cNvPr name="Freeform 29" id="29"/>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30" id="30"/>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F9D549"/>
            </a:solidFill>
          </p:spPr>
        </p:sp>
      </p:grpSp>
      <p:grpSp>
        <p:nvGrpSpPr>
          <p:cNvPr name="Group 31" id="31"/>
          <p:cNvGrpSpPr/>
          <p:nvPr/>
        </p:nvGrpSpPr>
        <p:grpSpPr>
          <a:xfrm rot="0">
            <a:off x="6183829" y="7758033"/>
            <a:ext cx="219315" cy="216656"/>
            <a:chOff x="0" y="0"/>
            <a:chExt cx="237600" cy="234720"/>
          </a:xfrm>
        </p:grpSpPr>
        <p:sp>
          <p:nvSpPr>
            <p:cNvPr name="Freeform 32" id="32"/>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F9D549"/>
            </a:solidFill>
          </p:spPr>
        </p:sp>
      </p:grpSp>
      <p:grpSp>
        <p:nvGrpSpPr>
          <p:cNvPr name="Group 33" id="33"/>
          <p:cNvGrpSpPr/>
          <p:nvPr/>
        </p:nvGrpSpPr>
        <p:grpSpPr>
          <a:xfrm rot="0">
            <a:off x="11832465" y="7608500"/>
            <a:ext cx="575024" cy="515722"/>
            <a:chOff x="0" y="0"/>
            <a:chExt cx="622966" cy="558720"/>
          </a:xfrm>
        </p:grpSpPr>
        <p:sp>
          <p:nvSpPr>
            <p:cNvPr name="Freeform 34" id="34"/>
            <p:cNvSpPr/>
            <p:nvPr/>
          </p:nvSpPr>
          <p:spPr>
            <a:xfrm flipH="false" flipV="false" rot="0">
              <a:off x="43205" y="38100"/>
              <a:ext cx="536460" cy="482473"/>
            </a:xfrm>
            <a:custGeom>
              <a:avLst/>
              <a:gdLst/>
              <a:ahLst/>
              <a:cxnLst/>
              <a:rect r="r" b="b" t="t" l="l"/>
              <a:pathLst>
                <a:path h="482473" w="536460">
                  <a:moveTo>
                    <a:pt x="0" y="241300"/>
                  </a:moveTo>
                  <a:cubicBezTo>
                    <a:pt x="0" y="108077"/>
                    <a:pt x="120109" y="0"/>
                    <a:pt x="268302" y="0"/>
                  </a:cubicBezTo>
                  <a:cubicBezTo>
                    <a:pt x="416495" y="0"/>
                    <a:pt x="536460" y="108077"/>
                    <a:pt x="536460" y="241300"/>
                  </a:cubicBezTo>
                  <a:cubicBezTo>
                    <a:pt x="536460" y="374523"/>
                    <a:pt x="416351" y="482473"/>
                    <a:pt x="268302" y="482473"/>
                  </a:cubicBezTo>
                  <a:cubicBezTo>
                    <a:pt x="120253" y="482473"/>
                    <a:pt x="0" y="374523"/>
                    <a:pt x="0" y="241300"/>
                  </a:cubicBezTo>
                  <a:close/>
                </a:path>
              </a:pathLst>
            </a:custGeom>
            <a:solidFill>
              <a:srgbClr val="FFFFFF"/>
            </a:solidFill>
          </p:spPr>
        </p:sp>
        <p:sp>
          <p:nvSpPr>
            <p:cNvPr name="Freeform 35" id="35"/>
            <p:cNvSpPr/>
            <p:nvPr/>
          </p:nvSpPr>
          <p:spPr>
            <a:xfrm flipH="false" flipV="false" rot="0">
              <a:off x="0" y="0"/>
              <a:ext cx="623008" cy="558800"/>
            </a:xfrm>
            <a:custGeom>
              <a:avLst/>
              <a:gdLst/>
              <a:ahLst/>
              <a:cxnLst/>
              <a:rect r="r" b="b" t="t" l="l"/>
              <a:pathLst>
                <a:path h="558800" w="623008">
                  <a:moveTo>
                    <a:pt x="0" y="279400"/>
                  </a:moveTo>
                  <a:cubicBezTo>
                    <a:pt x="0" y="125730"/>
                    <a:pt x="138688" y="0"/>
                    <a:pt x="311507" y="0"/>
                  </a:cubicBezTo>
                  <a:lnTo>
                    <a:pt x="311507" y="38100"/>
                  </a:lnTo>
                  <a:lnTo>
                    <a:pt x="311507" y="0"/>
                  </a:lnTo>
                  <a:cubicBezTo>
                    <a:pt x="484326" y="0"/>
                    <a:pt x="623008" y="125730"/>
                    <a:pt x="623008" y="279400"/>
                  </a:cubicBezTo>
                  <a:lnTo>
                    <a:pt x="579809" y="279400"/>
                  </a:lnTo>
                  <a:lnTo>
                    <a:pt x="623008" y="279400"/>
                  </a:lnTo>
                  <a:cubicBezTo>
                    <a:pt x="623008" y="432943"/>
                    <a:pt x="484326" y="558800"/>
                    <a:pt x="311507" y="558800"/>
                  </a:cubicBezTo>
                  <a:lnTo>
                    <a:pt x="311507" y="520700"/>
                  </a:lnTo>
                  <a:lnTo>
                    <a:pt x="311507" y="558800"/>
                  </a:lnTo>
                  <a:cubicBezTo>
                    <a:pt x="138688" y="558673"/>
                    <a:pt x="0" y="432943"/>
                    <a:pt x="0" y="279400"/>
                  </a:cubicBezTo>
                  <a:lnTo>
                    <a:pt x="43205" y="279400"/>
                  </a:lnTo>
                  <a:lnTo>
                    <a:pt x="86410" y="279400"/>
                  </a:lnTo>
                  <a:lnTo>
                    <a:pt x="43205" y="279400"/>
                  </a:lnTo>
                  <a:lnTo>
                    <a:pt x="0" y="279400"/>
                  </a:lnTo>
                  <a:moveTo>
                    <a:pt x="86554" y="279400"/>
                  </a:moveTo>
                  <a:cubicBezTo>
                    <a:pt x="86554" y="300482"/>
                    <a:pt x="67112" y="317500"/>
                    <a:pt x="43349" y="317500"/>
                  </a:cubicBezTo>
                  <a:cubicBezTo>
                    <a:pt x="19586" y="317500"/>
                    <a:pt x="144" y="300355"/>
                    <a:pt x="144" y="279400"/>
                  </a:cubicBezTo>
                  <a:cubicBezTo>
                    <a:pt x="144" y="258445"/>
                    <a:pt x="19586" y="241300"/>
                    <a:pt x="43349" y="241300"/>
                  </a:cubicBezTo>
                  <a:cubicBezTo>
                    <a:pt x="67112" y="241300"/>
                    <a:pt x="86554" y="258445"/>
                    <a:pt x="86554" y="279400"/>
                  </a:cubicBezTo>
                  <a:cubicBezTo>
                    <a:pt x="86554" y="392303"/>
                    <a:pt x="188085" y="482473"/>
                    <a:pt x="311507" y="482473"/>
                  </a:cubicBezTo>
                  <a:cubicBezTo>
                    <a:pt x="434929" y="482473"/>
                    <a:pt x="536460" y="392176"/>
                    <a:pt x="536460" y="279400"/>
                  </a:cubicBezTo>
                  <a:cubicBezTo>
                    <a:pt x="536460" y="166624"/>
                    <a:pt x="434929" y="76327"/>
                    <a:pt x="311507" y="76327"/>
                  </a:cubicBezTo>
                  <a:lnTo>
                    <a:pt x="311507" y="38100"/>
                  </a:lnTo>
                  <a:lnTo>
                    <a:pt x="311507" y="76200"/>
                  </a:lnTo>
                  <a:cubicBezTo>
                    <a:pt x="188085" y="76327"/>
                    <a:pt x="86554" y="166497"/>
                    <a:pt x="86554" y="279400"/>
                  </a:cubicBezTo>
                  <a:close/>
                </a:path>
              </a:pathLst>
            </a:custGeom>
            <a:solidFill>
              <a:srgbClr val="F9D549"/>
            </a:solidFill>
          </p:spPr>
        </p:sp>
      </p:grpSp>
      <p:grpSp>
        <p:nvGrpSpPr>
          <p:cNvPr name="Group 36" id="36"/>
          <p:cNvGrpSpPr/>
          <p:nvPr/>
        </p:nvGrpSpPr>
        <p:grpSpPr>
          <a:xfrm rot="0">
            <a:off x="11995627" y="7758033"/>
            <a:ext cx="248700" cy="216656"/>
            <a:chOff x="0" y="0"/>
            <a:chExt cx="269435" cy="234720"/>
          </a:xfrm>
        </p:grpSpPr>
        <p:sp>
          <p:nvSpPr>
            <p:cNvPr name="Freeform 37" id="37"/>
            <p:cNvSpPr/>
            <p:nvPr/>
          </p:nvSpPr>
          <p:spPr>
            <a:xfrm flipH="false" flipV="false" rot="0">
              <a:off x="0" y="0"/>
              <a:ext cx="269310" cy="234696"/>
            </a:xfrm>
            <a:custGeom>
              <a:avLst/>
              <a:gdLst/>
              <a:ahLst/>
              <a:cxnLst/>
              <a:rect r="r" b="b" t="t" l="l"/>
              <a:pathLst>
                <a:path h="234696" w="269310">
                  <a:moveTo>
                    <a:pt x="0" y="117348"/>
                  </a:moveTo>
                  <a:cubicBezTo>
                    <a:pt x="0" y="52578"/>
                    <a:pt x="60343" y="0"/>
                    <a:pt x="134655" y="0"/>
                  </a:cubicBezTo>
                  <a:cubicBezTo>
                    <a:pt x="208967" y="0"/>
                    <a:pt x="269310" y="52578"/>
                    <a:pt x="269310" y="117348"/>
                  </a:cubicBezTo>
                  <a:cubicBezTo>
                    <a:pt x="269310" y="182118"/>
                    <a:pt x="208967" y="234696"/>
                    <a:pt x="134655" y="234696"/>
                  </a:cubicBezTo>
                  <a:cubicBezTo>
                    <a:pt x="60343" y="234696"/>
                    <a:pt x="0" y="182118"/>
                    <a:pt x="0" y="117348"/>
                  </a:cubicBezTo>
                  <a:close/>
                </a:path>
              </a:pathLst>
            </a:custGeom>
            <a:solidFill>
              <a:srgbClr val="F9D549"/>
            </a:solidFill>
          </p:spPr>
        </p:sp>
      </p:grpSp>
      <p:grpSp>
        <p:nvGrpSpPr>
          <p:cNvPr name="Group 38" id="38"/>
          <p:cNvGrpSpPr/>
          <p:nvPr/>
        </p:nvGrpSpPr>
        <p:grpSpPr>
          <a:xfrm rot="0">
            <a:off x="12010319" y="4857537"/>
            <a:ext cx="219315" cy="216656"/>
            <a:chOff x="0" y="0"/>
            <a:chExt cx="237600" cy="234720"/>
          </a:xfrm>
        </p:grpSpPr>
        <p:sp>
          <p:nvSpPr>
            <p:cNvPr name="Freeform 39" id="39"/>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F9D549"/>
            </a:solidFill>
          </p:spPr>
        </p:sp>
      </p:grpSp>
      <p:sp>
        <p:nvSpPr>
          <p:cNvPr name="Freeform 40" id="40"/>
          <p:cNvSpPr/>
          <p:nvPr/>
        </p:nvSpPr>
        <p:spPr>
          <a:xfrm flipH="false" flipV="false" rot="0">
            <a:off x="15775406" y="7923946"/>
            <a:ext cx="5025189" cy="4458713"/>
          </a:xfrm>
          <a:custGeom>
            <a:avLst/>
            <a:gdLst/>
            <a:ahLst/>
            <a:cxnLst/>
            <a:rect r="r" b="b" t="t" l="l"/>
            <a:pathLst>
              <a:path h="4458713" w="5025189">
                <a:moveTo>
                  <a:pt x="0" y="0"/>
                </a:moveTo>
                <a:lnTo>
                  <a:pt x="5025188" y="0"/>
                </a:lnTo>
                <a:lnTo>
                  <a:pt x="5025188" y="4458713"/>
                </a:lnTo>
                <a:lnTo>
                  <a:pt x="0" y="44587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1" id="41"/>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2" id="42"/>
          <p:cNvSpPr/>
          <p:nvPr/>
        </p:nvSpPr>
        <p:spPr>
          <a:xfrm flipH="false" flipV="false" rot="0">
            <a:off x="12644084" y="8197944"/>
            <a:ext cx="1469087" cy="1322178"/>
          </a:xfrm>
          <a:custGeom>
            <a:avLst/>
            <a:gdLst/>
            <a:ahLst/>
            <a:cxnLst/>
            <a:rect r="r" b="b" t="t" l="l"/>
            <a:pathLst>
              <a:path h="1322178" w="1469087">
                <a:moveTo>
                  <a:pt x="0" y="0"/>
                </a:moveTo>
                <a:lnTo>
                  <a:pt x="1469086" y="0"/>
                </a:lnTo>
                <a:lnTo>
                  <a:pt x="1469086" y="1322178"/>
                </a:lnTo>
                <a:lnTo>
                  <a:pt x="0" y="13221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3" id="43"/>
          <p:cNvSpPr/>
          <p:nvPr/>
        </p:nvSpPr>
        <p:spPr>
          <a:xfrm flipH="false" flipV="false" rot="0">
            <a:off x="3956525" y="3117318"/>
            <a:ext cx="1594655" cy="1653757"/>
          </a:xfrm>
          <a:custGeom>
            <a:avLst/>
            <a:gdLst/>
            <a:ahLst/>
            <a:cxnLst/>
            <a:rect r="r" b="b" t="t" l="l"/>
            <a:pathLst>
              <a:path h="1653757" w="1594655">
                <a:moveTo>
                  <a:pt x="0" y="0"/>
                </a:moveTo>
                <a:lnTo>
                  <a:pt x="1594654" y="0"/>
                </a:lnTo>
                <a:lnTo>
                  <a:pt x="1594654" y="1653757"/>
                </a:lnTo>
                <a:lnTo>
                  <a:pt x="0" y="16537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4" id="44"/>
          <p:cNvSpPr/>
          <p:nvPr/>
        </p:nvSpPr>
        <p:spPr>
          <a:xfrm flipH="false" flipV="false" rot="0">
            <a:off x="12644084" y="3208370"/>
            <a:ext cx="1513244" cy="1513244"/>
          </a:xfrm>
          <a:custGeom>
            <a:avLst/>
            <a:gdLst/>
            <a:ahLst/>
            <a:cxnLst/>
            <a:rect r="r" b="b" t="t" l="l"/>
            <a:pathLst>
              <a:path h="1513244" w="1513244">
                <a:moveTo>
                  <a:pt x="0" y="0"/>
                </a:moveTo>
                <a:lnTo>
                  <a:pt x="1513244" y="0"/>
                </a:lnTo>
                <a:lnTo>
                  <a:pt x="1513244" y="1513244"/>
                </a:lnTo>
                <a:lnTo>
                  <a:pt x="0" y="1513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5" id="45"/>
          <p:cNvSpPr/>
          <p:nvPr/>
        </p:nvSpPr>
        <p:spPr>
          <a:xfrm flipH="false" flipV="false" rot="0">
            <a:off x="3933291" y="8124222"/>
            <a:ext cx="1641123" cy="1320400"/>
          </a:xfrm>
          <a:custGeom>
            <a:avLst/>
            <a:gdLst/>
            <a:ahLst/>
            <a:cxnLst/>
            <a:rect r="r" b="b" t="t" l="l"/>
            <a:pathLst>
              <a:path h="1320400" w="1641123">
                <a:moveTo>
                  <a:pt x="0" y="0"/>
                </a:moveTo>
                <a:lnTo>
                  <a:pt x="1641122" y="0"/>
                </a:lnTo>
                <a:lnTo>
                  <a:pt x="1641122" y="1320401"/>
                </a:lnTo>
                <a:lnTo>
                  <a:pt x="0" y="13204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6" id="46"/>
          <p:cNvSpPr txBox="true"/>
          <p:nvPr/>
        </p:nvSpPr>
        <p:spPr>
          <a:xfrm rot="0">
            <a:off x="7679579" y="5751372"/>
            <a:ext cx="3127545" cy="1283182"/>
          </a:xfrm>
          <a:prstGeom prst="rect">
            <a:avLst/>
          </a:prstGeom>
        </p:spPr>
        <p:txBody>
          <a:bodyPr anchor="t" rtlCol="false" tIns="0" lIns="0" bIns="0" rIns="0">
            <a:spAutoFit/>
          </a:bodyPr>
          <a:lstStyle/>
          <a:p>
            <a:pPr algn="ctr">
              <a:lnSpc>
                <a:spcPts val="5150"/>
              </a:lnSpc>
              <a:spcBef>
                <a:spcPct val="0"/>
              </a:spcBef>
            </a:pPr>
            <a:r>
              <a:rPr lang="en-US" sz="3962">
                <a:solidFill>
                  <a:srgbClr val="231F20"/>
                </a:solidFill>
                <a:latin typeface="Open Sauce Bold"/>
              </a:rPr>
              <a:t>Expense  Tracker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grpSp>
        <p:nvGrpSpPr>
          <p:cNvPr name="Group 2" id="2"/>
          <p:cNvGrpSpPr/>
          <p:nvPr/>
        </p:nvGrpSpPr>
        <p:grpSpPr>
          <a:xfrm rot="0">
            <a:off x="-380161" y="-1122897"/>
            <a:ext cx="19048322" cy="3086100"/>
            <a:chOff x="0" y="0"/>
            <a:chExt cx="5016842" cy="812800"/>
          </a:xfrm>
        </p:grpSpPr>
        <p:sp>
          <p:nvSpPr>
            <p:cNvPr name="Freeform 3" id="3"/>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F9D549"/>
            </a:solidFill>
          </p:spPr>
        </p:sp>
        <p:sp>
          <p:nvSpPr>
            <p:cNvPr name="TextBox 4" id="4"/>
            <p:cNvSpPr txBox="true"/>
            <p:nvPr/>
          </p:nvSpPr>
          <p:spPr>
            <a:xfrm>
              <a:off x="0" y="-19050"/>
              <a:ext cx="5016842" cy="8318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229822" y="-3087656"/>
            <a:ext cx="4116356" cy="4116356"/>
          </a:xfrm>
          <a:custGeom>
            <a:avLst/>
            <a:gdLst/>
            <a:ahLst/>
            <a:cxnLst/>
            <a:rect r="r" b="b" t="t" l="l"/>
            <a:pathLst>
              <a:path h="4116356" w="4116356">
                <a:moveTo>
                  <a:pt x="0" y="0"/>
                </a:moveTo>
                <a:lnTo>
                  <a:pt x="4116356" y="0"/>
                </a:lnTo>
                <a:lnTo>
                  <a:pt x="4116356" y="4116356"/>
                </a:lnTo>
                <a:lnTo>
                  <a:pt x="0" y="4116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503083" y="-859975"/>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53004" y="2396112"/>
            <a:ext cx="16808550" cy="7161039"/>
          </a:xfrm>
          <a:custGeom>
            <a:avLst/>
            <a:gdLst/>
            <a:ahLst/>
            <a:cxnLst/>
            <a:rect r="r" b="b" t="t" l="l"/>
            <a:pathLst>
              <a:path h="7161039" w="16808550">
                <a:moveTo>
                  <a:pt x="0" y="0"/>
                </a:moveTo>
                <a:lnTo>
                  <a:pt x="16808550" y="0"/>
                </a:lnTo>
                <a:lnTo>
                  <a:pt x="16808550" y="7161039"/>
                </a:lnTo>
                <a:lnTo>
                  <a:pt x="0" y="7161039"/>
                </a:lnTo>
                <a:lnTo>
                  <a:pt x="0" y="0"/>
                </a:lnTo>
                <a:close/>
              </a:path>
            </a:pathLst>
          </a:custGeom>
          <a:blipFill>
            <a:blip r:embed="rId4">
              <a:alphaModFix amt="20999"/>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3441252" y="3297622"/>
            <a:ext cx="10776520" cy="6266697"/>
            <a:chOff x="0" y="0"/>
            <a:chExt cx="14368693" cy="8355596"/>
          </a:xfrm>
        </p:grpSpPr>
        <p:sp>
          <p:nvSpPr>
            <p:cNvPr name="Freeform 9" id="9"/>
            <p:cNvSpPr/>
            <p:nvPr/>
          </p:nvSpPr>
          <p:spPr>
            <a:xfrm flipH="false" flipV="false" rot="0">
              <a:off x="2826511" y="445347"/>
              <a:ext cx="8260448" cy="7687576"/>
            </a:xfrm>
            <a:custGeom>
              <a:avLst/>
              <a:gdLst/>
              <a:ahLst/>
              <a:cxnLst/>
              <a:rect r="r" b="b" t="t" l="l"/>
              <a:pathLst>
                <a:path h="7687576" w="8260448">
                  <a:moveTo>
                    <a:pt x="0" y="0"/>
                  </a:moveTo>
                  <a:lnTo>
                    <a:pt x="8260449" y="0"/>
                  </a:lnTo>
                  <a:lnTo>
                    <a:pt x="8260449" y="7687576"/>
                  </a:lnTo>
                  <a:lnTo>
                    <a:pt x="0" y="7687576"/>
                  </a:lnTo>
                  <a:lnTo>
                    <a:pt x="0" y="0"/>
                  </a:lnTo>
                  <a:close/>
                </a:path>
              </a:pathLst>
            </a:custGeom>
            <a:blipFill>
              <a:blip r:embed="rId6"/>
              <a:stretch>
                <a:fillRect l="0" t="0" r="0" b="0"/>
              </a:stretch>
            </a:blipFill>
          </p:spPr>
        </p:sp>
        <p:sp>
          <p:nvSpPr>
            <p:cNvPr name="AutoShape 10" id="10"/>
            <p:cNvSpPr/>
            <p:nvPr/>
          </p:nvSpPr>
          <p:spPr>
            <a:xfrm>
              <a:off x="10652628" y="4264736"/>
              <a:ext cx="1880022" cy="0"/>
            </a:xfrm>
            <a:prstGeom prst="line">
              <a:avLst/>
            </a:prstGeom>
            <a:ln cap="flat" w="48798">
              <a:solidFill>
                <a:srgbClr val="FFFFFF"/>
              </a:solidFill>
              <a:prstDash val="solid"/>
              <a:headEnd type="none" len="sm" w="sm"/>
              <a:tailEnd type="arrow" len="sm" w="med"/>
            </a:ln>
          </p:spPr>
        </p:sp>
        <p:sp>
          <p:nvSpPr>
            <p:cNvPr name="AutoShape 11" id="11"/>
            <p:cNvSpPr/>
            <p:nvPr/>
          </p:nvSpPr>
          <p:spPr>
            <a:xfrm flipH="true">
              <a:off x="1360388" y="4264736"/>
              <a:ext cx="1880022" cy="0"/>
            </a:xfrm>
            <a:prstGeom prst="line">
              <a:avLst/>
            </a:prstGeom>
            <a:ln cap="flat" w="48798">
              <a:solidFill>
                <a:srgbClr val="FFFFFF"/>
              </a:solidFill>
              <a:prstDash val="solid"/>
              <a:headEnd type="none" len="sm" w="sm"/>
              <a:tailEnd type="arrow" len="sm" w="med"/>
            </a:ln>
          </p:spPr>
        </p:sp>
        <p:sp>
          <p:nvSpPr>
            <p:cNvPr name="TextBox 12" id="12"/>
            <p:cNvSpPr txBox="true"/>
            <p:nvPr/>
          </p:nvSpPr>
          <p:spPr>
            <a:xfrm rot="0">
              <a:off x="12532650" y="4047411"/>
              <a:ext cx="1836043" cy="464397"/>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a:rPr>
                <a:t>Express.js</a:t>
              </a:r>
            </a:p>
          </p:txBody>
        </p:sp>
        <p:sp>
          <p:nvSpPr>
            <p:cNvPr name="TextBox 13" id="13"/>
            <p:cNvSpPr txBox="true"/>
            <p:nvPr/>
          </p:nvSpPr>
          <p:spPr>
            <a:xfrm rot="0">
              <a:off x="0" y="4047411"/>
              <a:ext cx="1360388" cy="464397"/>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a:rPr>
                <a:t>Node.js</a:t>
              </a:r>
            </a:p>
          </p:txBody>
        </p:sp>
        <p:sp>
          <p:nvSpPr>
            <p:cNvPr name="TextBox 14" id="14"/>
            <p:cNvSpPr txBox="true"/>
            <p:nvPr/>
          </p:nvSpPr>
          <p:spPr>
            <a:xfrm rot="0">
              <a:off x="6229267" y="7891200"/>
              <a:ext cx="1434505" cy="464397"/>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a:rPr>
                <a:t>React.js</a:t>
              </a:r>
            </a:p>
          </p:txBody>
        </p:sp>
        <p:sp>
          <p:nvSpPr>
            <p:cNvPr name="TextBox 15" id="15"/>
            <p:cNvSpPr txBox="true"/>
            <p:nvPr/>
          </p:nvSpPr>
          <p:spPr>
            <a:xfrm rot="0">
              <a:off x="5998484" y="-19050"/>
              <a:ext cx="1896070" cy="464397"/>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a:rPr>
                <a:t>MongoDB</a:t>
              </a:r>
            </a:p>
          </p:txBody>
        </p:sp>
      </p:grpSp>
      <p:sp>
        <p:nvSpPr>
          <p:cNvPr name="TextBox 16" id="16"/>
          <p:cNvSpPr txBox="true"/>
          <p:nvPr/>
        </p:nvSpPr>
        <p:spPr>
          <a:xfrm rot="0">
            <a:off x="2974488" y="520419"/>
            <a:ext cx="10713642" cy="1442784"/>
          </a:xfrm>
          <a:prstGeom prst="rect">
            <a:avLst/>
          </a:prstGeom>
        </p:spPr>
        <p:txBody>
          <a:bodyPr anchor="t" rtlCol="false" tIns="0" lIns="0" bIns="0" rIns="0">
            <a:spAutoFit/>
          </a:bodyPr>
          <a:lstStyle/>
          <a:p>
            <a:pPr algn="ctr">
              <a:lnSpc>
                <a:spcPts val="10886"/>
              </a:lnSpc>
            </a:pPr>
            <a:r>
              <a:rPr lang="en-US" sz="7888" spc="773">
                <a:solidFill>
                  <a:srgbClr val="231F20"/>
                </a:solidFill>
                <a:latin typeface="Codec Pro ExtraBold"/>
              </a:rPr>
              <a:t>TECH STACK USED</a:t>
            </a:r>
          </a:p>
        </p:txBody>
      </p:sp>
      <p:sp>
        <p:nvSpPr>
          <p:cNvPr name="TextBox 17" id="17"/>
          <p:cNvSpPr txBox="true"/>
          <p:nvPr/>
        </p:nvSpPr>
        <p:spPr>
          <a:xfrm rot="0">
            <a:off x="6875957" y="2139240"/>
            <a:ext cx="3907110" cy="887095"/>
          </a:xfrm>
          <a:prstGeom prst="rect">
            <a:avLst/>
          </a:prstGeom>
        </p:spPr>
        <p:txBody>
          <a:bodyPr anchor="t" rtlCol="false" tIns="0" lIns="0" bIns="0" rIns="0">
            <a:spAutoFit/>
          </a:bodyPr>
          <a:lstStyle/>
          <a:p>
            <a:pPr algn="ctr">
              <a:lnSpc>
                <a:spcPts val="7279"/>
              </a:lnSpc>
            </a:pPr>
            <a:r>
              <a:rPr lang="en-US" sz="5199">
                <a:solidFill>
                  <a:srgbClr val="F9D549"/>
                </a:solidFill>
                <a:latin typeface="Canva Sans Bold"/>
              </a:rPr>
              <a:t>MERN Stack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true" flipV="true" rot="0">
            <a:off x="-4317592" y="-1851900"/>
            <a:ext cx="7602505" cy="6745495"/>
          </a:xfrm>
          <a:custGeom>
            <a:avLst/>
            <a:gdLst/>
            <a:ahLst/>
            <a:cxnLst/>
            <a:rect r="r" b="b" t="t" l="l"/>
            <a:pathLst>
              <a:path h="6745495" w="7602505">
                <a:moveTo>
                  <a:pt x="7602505" y="6745495"/>
                </a:moveTo>
                <a:lnTo>
                  <a:pt x="0" y="6745495"/>
                </a:lnTo>
                <a:lnTo>
                  <a:pt x="0" y="0"/>
                </a:lnTo>
                <a:lnTo>
                  <a:pt x="7602505" y="0"/>
                </a:lnTo>
                <a:lnTo>
                  <a:pt x="7602505" y="674549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678756" y="4859710"/>
            <a:ext cx="7602505" cy="6745495"/>
          </a:xfrm>
          <a:custGeom>
            <a:avLst/>
            <a:gdLst/>
            <a:ahLst/>
            <a:cxnLst/>
            <a:rect r="r" b="b" t="t" l="l"/>
            <a:pathLst>
              <a:path h="6745495" w="7602505">
                <a:moveTo>
                  <a:pt x="7602505" y="0"/>
                </a:moveTo>
                <a:lnTo>
                  <a:pt x="0" y="0"/>
                </a:lnTo>
                <a:lnTo>
                  <a:pt x="0" y="6745496"/>
                </a:lnTo>
                <a:lnTo>
                  <a:pt x="7602505" y="6745496"/>
                </a:lnTo>
                <a:lnTo>
                  <a:pt x="760250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35124" y="2038035"/>
            <a:ext cx="7424463" cy="3325138"/>
          </a:xfrm>
          <a:custGeom>
            <a:avLst/>
            <a:gdLst/>
            <a:ahLst/>
            <a:cxnLst/>
            <a:rect r="r" b="b" t="t" l="l"/>
            <a:pathLst>
              <a:path h="3325138" w="7424463">
                <a:moveTo>
                  <a:pt x="0" y="0"/>
                </a:moveTo>
                <a:lnTo>
                  <a:pt x="7424463" y="0"/>
                </a:lnTo>
                <a:lnTo>
                  <a:pt x="7424463" y="3325138"/>
                </a:lnTo>
                <a:lnTo>
                  <a:pt x="0" y="3325138"/>
                </a:lnTo>
                <a:lnTo>
                  <a:pt x="0" y="0"/>
                </a:lnTo>
                <a:close/>
              </a:path>
            </a:pathLst>
          </a:custGeom>
          <a:blipFill>
            <a:blip r:embed="rId4"/>
            <a:stretch>
              <a:fillRect l="0" t="0" r="0" b="0"/>
            </a:stretch>
          </a:blipFill>
        </p:spPr>
      </p:sp>
      <p:sp>
        <p:nvSpPr>
          <p:cNvPr name="Freeform 5" id="5"/>
          <p:cNvSpPr/>
          <p:nvPr/>
        </p:nvSpPr>
        <p:spPr>
          <a:xfrm flipH="false" flipV="false" rot="0">
            <a:off x="572507" y="6392374"/>
            <a:ext cx="8045315" cy="3680168"/>
          </a:xfrm>
          <a:custGeom>
            <a:avLst/>
            <a:gdLst/>
            <a:ahLst/>
            <a:cxnLst/>
            <a:rect r="r" b="b" t="t" l="l"/>
            <a:pathLst>
              <a:path h="3680168" w="8045315">
                <a:moveTo>
                  <a:pt x="0" y="0"/>
                </a:moveTo>
                <a:lnTo>
                  <a:pt x="8045316" y="0"/>
                </a:lnTo>
                <a:lnTo>
                  <a:pt x="8045316" y="3680168"/>
                </a:lnTo>
                <a:lnTo>
                  <a:pt x="0" y="3680168"/>
                </a:lnTo>
                <a:lnTo>
                  <a:pt x="0" y="0"/>
                </a:lnTo>
                <a:close/>
              </a:path>
            </a:pathLst>
          </a:custGeom>
          <a:blipFill>
            <a:blip r:embed="rId5"/>
            <a:stretch>
              <a:fillRect l="0" t="0" r="0" b="0"/>
            </a:stretch>
          </a:blipFill>
        </p:spPr>
      </p:sp>
      <p:sp>
        <p:nvSpPr>
          <p:cNvPr name="Freeform 6" id="6"/>
          <p:cNvSpPr/>
          <p:nvPr/>
        </p:nvSpPr>
        <p:spPr>
          <a:xfrm flipH="false" flipV="false" rot="0">
            <a:off x="9144000" y="4279486"/>
            <a:ext cx="7729454" cy="3532991"/>
          </a:xfrm>
          <a:custGeom>
            <a:avLst/>
            <a:gdLst/>
            <a:ahLst/>
            <a:cxnLst/>
            <a:rect r="r" b="b" t="t" l="l"/>
            <a:pathLst>
              <a:path h="3532991" w="7729454">
                <a:moveTo>
                  <a:pt x="0" y="0"/>
                </a:moveTo>
                <a:lnTo>
                  <a:pt x="7729454" y="0"/>
                </a:lnTo>
                <a:lnTo>
                  <a:pt x="7729454" y="3532991"/>
                </a:lnTo>
                <a:lnTo>
                  <a:pt x="0" y="3532991"/>
                </a:lnTo>
                <a:lnTo>
                  <a:pt x="0" y="0"/>
                </a:lnTo>
                <a:close/>
              </a:path>
            </a:pathLst>
          </a:custGeom>
          <a:blipFill>
            <a:blip r:embed="rId6"/>
            <a:stretch>
              <a:fillRect l="0" t="0" r="0" b="0"/>
            </a:stretch>
          </a:blipFill>
        </p:spPr>
      </p:sp>
      <p:sp>
        <p:nvSpPr>
          <p:cNvPr name="TextBox 7" id="7"/>
          <p:cNvSpPr txBox="true"/>
          <p:nvPr/>
        </p:nvSpPr>
        <p:spPr>
          <a:xfrm rot="0">
            <a:off x="4595165" y="-89912"/>
            <a:ext cx="11083591" cy="1423992"/>
          </a:xfrm>
          <a:prstGeom prst="rect">
            <a:avLst/>
          </a:prstGeom>
        </p:spPr>
        <p:txBody>
          <a:bodyPr anchor="t" rtlCol="false" tIns="0" lIns="0" bIns="0" rIns="0">
            <a:spAutoFit/>
          </a:bodyPr>
          <a:lstStyle/>
          <a:p>
            <a:pPr algn="ctr">
              <a:lnSpc>
                <a:spcPts val="10637"/>
              </a:lnSpc>
            </a:pPr>
            <a:r>
              <a:rPr lang="en-US" sz="7708" spc="755">
                <a:solidFill>
                  <a:srgbClr val="F9D549"/>
                </a:solidFill>
                <a:latin typeface="Codec Pro ExtraBold"/>
              </a:rPr>
              <a:t>USER EXPERIENCE</a:t>
            </a:r>
          </a:p>
        </p:txBody>
      </p:sp>
      <p:sp>
        <p:nvSpPr>
          <p:cNvPr name="TextBox 8" id="8"/>
          <p:cNvSpPr txBox="true"/>
          <p:nvPr/>
        </p:nvSpPr>
        <p:spPr>
          <a:xfrm rot="0">
            <a:off x="3971316" y="1454173"/>
            <a:ext cx="2352080" cy="580390"/>
          </a:xfrm>
          <a:prstGeom prst="rect">
            <a:avLst/>
          </a:prstGeom>
        </p:spPr>
        <p:txBody>
          <a:bodyPr anchor="t" rtlCol="false" tIns="0" lIns="0" bIns="0" rIns="0">
            <a:spAutoFit/>
          </a:bodyPr>
          <a:lstStyle/>
          <a:p>
            <a:pPr algn="ctr">
              <a:lnSpc>
                <a:spcPts val="4759"/>
              </a:lnSpc>
            </a:pPr>
            <a:r>
              <a:rPr lang="en-US" sz="3399">
                <a:solidFill>
                  <a:srgbClr val="F9D549"/>
                </a:solidFill>
                <a:latin typeface="Canva Sans"/>
              </a:rPr>
              <a:t>Login Page </a:t>
            </a:r>
          </a:p>
        </p:txBody>
      </p:sp>
      <p:sp>
        <p:nvSpPr>
          <p:cNvPr name="TextBox 9" id="9"/>
          <p:cNvSpPr txBox="true"/>
          <p:nvPr/>
        </p:nvSpPr>
        <p:spPr>
          <a:xfrm rot="0">
            <a:off x="3313643" y="5745945"/>
            <a:ext cx="2563044" cy="646429"/>
          </a:xfrm>
          <a:prstGeom prst="rect">
            <a:avLst/>
          </a:prstGeom>
        </p:spPr>
        <p:txBody>
          <a:bodyPr anchor="t" rtlCol="false" tIns="0" lIns="0" bIns="0" rIns="0">
            <a:spAutoFit/>
          </a:bodyPr>
          <a:lstStyle/>
          <a:p>
            <a:pPr algn="ctr">
              <a:lnSpc>
                <a:spcPts val="5320"/>
              </a:lnSpc>
            </a:pPr>
            <a:r>
              <a:rPr lang="en-US" sz="3800">
                <a:solidFill>
                  <a:srgbClr val="F9D549"/>
                </a:solidFill>
                <a:latin typeface="Canva Sans"/>
              </a:rPr>
              <a:t>Dashboard</a:t>
            </a:r>
          </a:p>
        </p:txBody>
      </p:sp>
      <p:sp>
        <p:nvSpPr>
          <p:cNvPr name="TextBox 10" id="10"/>
          <p:cNvSpPr txBox="true"/>
          <p:nvPr/>
        </p:nvSpPr>
        <p:spPr>
          <a:xfrm rot="0">
            <a:off x="10308055" y="3633929"/>
            <a:ext cx="5401345" cy="580390"/>
          </a:xfrm>
          <a:prstGeom prst="rect">
            <a:avLst/>
          </a:prstGeom>
        </p:spPr>
        <p:txBody>
          <a:bodyPr anchor="t" rtlCol="false" tIns="0" lIns="0" bIns="0" rIns="0">
            <a:spAutoFit/>
          </a:bodyPr>
          <a:lstStyle/>
          <a:p>
            <a:pPr algn="ctr">
              <a:lnSpc>
                <a:spcPts val="4759"/>
              </a:lnSpc>
            </a:pPr>
            <a:r>
              <a:rPr lang="en-US" sz="3399">
                <a:solidFill>
                  <a:srgbClr val="F9D549"/>
                </a:solidFill>
                <a:latin typeface="Canva Sans"/>
              </a:rPr>
              <a:t>Monthly Expense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grpSp>
        <p:nvGrpSpPr>
          <p:cNvPr name="Group 2" id="2"/>
          <p:cNvGrpSpPr/>
          <p:nvPr/>
        </p:nvGrpSpPr>
        <p:grpSpPr>
          <a:xfrm rot="0">
            <a:off x="0" y="-2150519"/>
            <a:ext cx="18836116" cy="3970203"/>
            <a:chOff x="0" y="0"/>
            <a:chExt cx="4960952" cy="1045650"/>
          </a:xfrm>
        </p:grpSpPr>
        <p:sp>
          <p:nvSpPr>
            <p:cNvPr name="Freeform 3" id="3"/>
            <p:cNvSpPr/>
            <p:nvPr/>
          </p:nvSpPr>
          <p:spPr>
            <a:xfrm flipH="false" flipV="false" rot="0">
              <a:off x="0" y="0"/>
              <a:ext cx="4960952" cy="1045650"/>
            </a:xfrm>
            <a:custGeom>
              <a:avLst/>
              <a:gdLst/>
              <a:ahLst/>
              <a:cxnLst/>
              <a:rect r="r" b="b" t="t" l="l"/>
              <a:pathLst>
                <a:path h="1045650" w="4960952">
                  <a:moveTo>
                    <a:pt x="0" y="0"/>
                  </a:moveTo>
                  <a:lnTo>
                    <a:pt x="4960952" y="0"/>
                  </a:lnTo>
                  <a:lnTo>
                    <a:pt x="4960952" y="1045650"/>
                  </a:lnTo>
                  <a:lnTo>
                    <a:pt x="0" y="1045650"/>
                  </a:lnTo>
                  <a:close/>
                </a:path>
              </a:pathLst>
            </a:custGeom>
            <a:solidFill>
              <a:srgbClr val="F9D549"/>
            </a:solidFill>
          </p:spPr>
        </p:sp>
        <p:sp>
          <p:nvSpPr>
            <p:cNvPr name="TextBox 4" id="4"/>
            <p:cNvSpPr txBox="true"/>
            <p:nvPr/>
          </p:nvSpPr>
          <p:spPr>
            <a:xfrm>
              <a:off x="0" y="-19050"/>
              <a:ext cx="4960952" cy="1064700"/>
            </a:xfrm>
            <a:prstGeom prst="rect">
              <a:avLst/>
            </a:prstGeom>
          </p:spPr>
          <p:txBody>
            <a:bodyPr anchor="ctr" rtlCol="false" tIns="50800" lIns="50800" bIns="50800" rIns="50800"/>
            <a:lstStyle/>
            <a:p>
              <a:pPr algn="ctr">
                <a:lnSpc>
                  <a:spcPts val="2859"/>
                </a:lnSpc>
              </a:pPr>
            </a:p>
            <a:p>
              <a:pPr algn="ctr">
                <a:lnSpc>
                  <a:spcPts val="2859"/>
                </a:lnSpc>
              </a:pPr>
            </a:p>
          </p:txBody>
        </p:sp>
      </p:gr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889692" y="2359941"/>
            <a:ext cx="16230600" cy="7513224"/>
          </a:xfrm>
          <a:prstGeom prst="rect">
            <a:avLst/>
          </a:prstGeom>
        </p:spPr>
      </p:pic>
      <p:sp>
        <p:nvSpPr>
          <p:cNvPr name="TextBox 6" id="6"/>
          <p:cNvSpPr txBox="true"/>
          <p:nvPr/>
        </p:nvSpPr>
        <p:spPr>
          <a:xfrm rot="0">
            <a:off x="4108098" y="117404"/>
            <a:ext cx="9515774" cy="1546368"/>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231F20"/>
                </a:solidFill>
                <a:latin typeface="Codec Pro ExtraBold"/>
              </a:rPr>
              <a:t>USER JOURNEY</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4241F"/>
        </a:solidFill>
      </p:bgPr>
    </p:bg>
    <p:spTree>
      <p:nvGrpSpPr>
        <p:cNvPr id="1" name=""/>
        <p:cNvGrpSpPr/>
        <p:nvPr/>
      </p:nvGrpSpPr>
      <p:grpSpPr>
        <a:xfrm>
          <a:off x="0" y="0"/>
          <a:ext cx="0" cy="0"/>
          <a:chOff x="0" y="0"/>
          <a:chExt cx="0" cy="0"/>
        </a:xfrm>
      </p:grpSpPr>
      <p:sp>
        <p:nvSpPr>
          <p:cNvPr name="Freeform 2" id="2"/>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19901" y="-233996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778097" y="523506"/>
            <a:ext cx="5391386" cy="1048488"/>
          </a:xfrm>
          <a:prstGeom prst="rect">
            <a:avLst/>
          </a:prstGeom>
        </p:spPr>
        <p:txBody>
          <a:bodyPr anchor="t" rtlCol="false" tIns="0" lIns="0" bIns="0" rIns="0">
            <a:spAutoFit/>
          </a:bodyPr>
          <a:lstStyle/>
          <a:p>
            <a:pPr>
              <a:lnSpc>
                <a:spcPts val="7098"/>
              </a:lnSpc>
            </a:pPr>
            <a:r>
              <a:rPr lang="en-US" sz="7170" spc="250">
                <a:solidFill>
                  <a:srgbClr val="F9D549"/>
                </a:solidFill>
                <a:latin typeface="Codec Pro ExtraBold"/>
              </a:rPr>
              <a:t>Conclusion</a:t>
            </a:r>
          </a:p>
        </p:txBody>
      </p:sp>
      <p:sp>
        <p:nvSpPr>
          <p:cNvPr name="Freeform 5" id="5"/>
          <p:cNvSpPr/>
          <p:nvPr/>
        </p:nvSpPr>
        <p:spPr>
          <a:xfrm flipH="false" flipV="false" rot="5400000">
            <a:off x="-1481489" y="-1373758"/>
            <a:ext cx="5020377" cy="2747515"/>
          </a:xfrm>
          <a:custGeom>
            <a:avLst/>
            <a:gdLst/>
            <a:ahLst/>
            <a:cxnLst/>
            <a:rect r="r" b="b" t="t" l="l"/>
            <a:pathLst>
              <a:path h="2747515" w="5020377">
                <a:moveTo>
                  <a:pt x="0" y="0"/>
                </a:moveTo>
                <a:lnTo>
                  <a:pt x="5020378" y="0"/>
                </a:lnTo>
                <a:lnTo>
                  <a:pt x="5020378" y="2747516"/>
                </a:lnTo>
                <a:lnTo>
                  <a:pt x="0" y="2747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65135" y="2354559"/>
            <a:ext cx="14779212" cy="6296469"/>
          </a:xfrm>
          <a:custGeom>
            <a:avLst/>
            <a:gdLst/>
            <a:ahLst/>
            <a:cxnLst/>
            <a:rect r="r" b="b" t="t" l="l"/>
            <a:pathLst>
              <a:path h="6296469" w="14779212">
                <a:moveTo>
                  <a:pt x="0" y="0"/>
                </a:moveTo>
                <a:lnTo>
                  <a:pt x="14779212" y="0"/>
                </a:lnTo>
                <a:lnTo>
                  <a:pt x="14779212" y="6296469"/>
                </a:lnTo>
                <a:lnTo>
                  <a:pt x="0" y="6296469"/>
                </a:lnTo>
                <a:lnTo>
                  <a:pt x="0" y="0"/>
                </a:lnTo>
                <a:close/>
              </a:path>
            </a:pathLst>
          </a:custGeom>
          <a:blipFill>
            <a:blip r:embed="rId6">
              <a:alphaModFix amt="21999"/>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955341" y="2291741"/>
            <a:ext cx="12377319" cy="6374456"/>
          </a:xfrm>
          <a:prstGeom prst="rect">
            <a:avLst/>
          </a:prstGeom>
        </p:spPr>
        <p:txBody>
          <a:bodyPr anchor="t" rtlCol="false" tIns="0" lIns="0" bIns="0" rIns="0">
            <a:spAutoFit/>
          </a:bodyPr>
          <a:lstStyle/>
          <a:p>
            <a:pPr algn="ctr">
              <a:lnSpc>
                <a:spcPts val="4602"/>
              </a:lnSpc>
            </a:pPr>
            <a:r>
              <a:rPr lang="en-US" sz="3287">
                <a:solidFill>
                  <a:srgbClr val="FFFFFF"/>
                </a:solidFill>
                <a:latin typeface="Canva Sans Bold"/>
              </a:rPr>
              <a:t>To tackle the issue of excessive spending and enhance our financial management skills, we created an expense tracker by utilizing the MERN stack. This solution tackles the contemporary trend of transaction convenience, which frequently encourages excessive spending. Our MERN-based spending tracker uses technology to give users an easy-to-use platform to track their cash outflows, empowering them to make wise decisions and uphold healthier saving practices. In a world where cash is becoming less and less common, this tool helps users take charge of their finances, resulting in increased financial stability and peace of mind.</a:t>
            </a:r>
          </a:p>
        </p:txBody>
      </p:sp>
      <p:sp>
        <p:nvSpPr>
          <p:cNvPr name="Freeform 8" id="8"/>
          <p:cNvSpPr/>
          <p:nvPr/>
        </p:nvSpPr>
        <p:spPr>
          <a:xfrm flipH="false" flipV="false" rot="0">
            <a:off x="16205799" y="-286260"/>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2688285" y="4570980"/>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2057400" y="79938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1217012" y="1768162"/>
            <a:ext cx="17070988" cy="7272847"/>
          </a:xfrm>
          <a:custGeom>
            <a:avLst/>
            <a:gdLst/>
            <a:ahLst/>
            <a:cxnLst/>
            <a:rect r="r" b="b" t="t" l="l"/>
            <a:pathLst>
              <a:path h="7272847" w="17070988">
                <a:moveTo>
                  <a:pt x="0" y="0"/>
                </a:moveTo>
                <a:lnTo>
                  <a:pt x="17070988" y="0"/>
                </a:lnTo>
                <a:lnTo>
                  <a:pt x="17070988" y="7272847"/>
                </a:lnTo>
                <a:lnTo>
                  <a:pt x="0" y="7272847"/>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826432">
            <a:off x="-18353104" y="-3567159"/>
            <a:ext cx="21026341" cy="12831921"/>
            <a:chOff x="0" y="0"/>
            <a:chExt cx="5537802" cy="3379601"/>
          </a:xfrm>
        </p:grpSpPr>
        <p:sp>
          <p:nvSpPr>
            <p:cNvPr name="Freeform 4" id="4"/>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F9D549"/>
            </a:solidFill>
          </p:spPr>
        </p:sp>
        <p:sp>
          <p:nvSpPr>
            <p:cNvPr name="TextBox 5" id="5"/>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773821">
            <a:off x="17635103" y="2620333"/>
            <a:ext cx="313833" cy="8482349"/>
            <a:chOff x="0" y="0"/>
            <a:chExt cx="82656" cy="2234034"/>
          </a:xfrm>
        </p:grpSpPr>
        <p:sp>
          <p:nvSpPr>
            <p:cNvPr name="Freeform 7" id="7"/>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F9D549"/>
            </a:solidFill>
          </p:spPr>
        </p:sp>
        <p:sp>
          <p:nvSpPr>
            <p:cNvPr name="TextBox 8" id="8"/>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773821">
            <a:off x="3903954" y="-5559753"/>
            <a:ext cx="297473" cy="8482349"/>
            <a:chOff x="0" y="0"/>
            <a:chExt cx="78347" cy="2234034"/>
          </a:xfrm>
        </p:grpSpPr>
        <p:sp>
          <p:nvSpPr>
            <p:cNvPr name="Freeform 10" id="10"/>
            <p:cNvSpPr/>
            <p:nvPr/>
          </p:nvSpPr>
          <p:spPr>
            <a:xfrm flipH="false" flipV="false" rot="0">
              <a:off x="0" y="0"/>
              <a:ext cx="78347" cy="2234034"/>
            </a:xfrm>
            <a:custGeom>
              <a:avLst/>
              <a:gdLst/>
              <a:ahLst/>
              <a:cxnLst/>
              <a:rect r="r" b="b" t="t" l="l"/>
              <a:pathLst>
                <a:path h="2234034" w="78347">
                  <a:moveTo>
                    <a:pt x="0" y="0"/>
                  </a:moveTo>
                  <a:lnTo>
                    <a:pt x="78347" y="0"/>
                  </a:lnTo>
                  <a:lnTo>
                    <a:pt x="78347" y="2234034"/>
                  </a:lnTo>
                  <a:lnTo>
                    <a:pt x="0" y="2234034"/>
                  </a:lnTo>
                  <a:close/>
                </a:path>
              </a:pathLst>
            </a:custGeom>
            <a:solidFill>
              <a:srgbClr val="F9D549"/>
            </a:solidFill>
          </p:spPr>
        </p:sp>
        <p:sp>
          <p:nvSpPr>
            <p:cNvPr name="TextBox 11" id="11"/>
            <p:cNvSpPr txBox="true"/>
            <p:nvPr/>
          </p:nvSpPr>
          <p:spPr>
            <a:xfrm>
              <a:off x="0" y="-19050"/>
              <a:ext cx="78347" cy="2253084"/>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4464789" y="3659475"/>
            <a:ext cx="9358422" cy="3642623"/>
          </a:xfrm>
          <a:prstGeom prst="rect">
            <a:avLst/>
          </a:prstGeom>
        </p:spPr>
        <p:txBody>
          <a:bodyPr anchor="t" rtlCol="false" tIns="0" lIns="0" bIns="0" rIns="0">
            <a:spAutoFit/>
          </a:bodyPr>
          <a:lstStyle/>
          <a:p>
            <a:pPr algn="ctr" marL="0" indent="0" lvl="0">
              <a:lnSpc>
                <a:spcPts val="13087"/>
              </a:lnSpc>
            </a:pPr>
            <a:r>
              <a:rPr lang="en-US" sz="14072" spc="1519">
                <a:solidFill>
                  <a:srgbClr val="F9D549"/>
                </a:solidFill>
                <a:latin typeface="Codec Pro Extra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DAGDov6Zy7Y</dc:identifier>
  <dcterms:modified xsi:type="dcterms:W3CDTF">2011-08-01T06:04:30Z</dcterms:modified>
  <cp:revision>1</cp:revision>
  <dc:title>Presentation for partial fullfil</dc:title>
</cp:coreProperties>
</file>